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327" r:id="rId3"/>
    <p:sldId id="302" r:id="rId4"/>
    <p:sldId id="324" r:id="rId5"/>
    <p:sldId id="303" r:id="rId6"/>
    <p:sldId id="304" r:id="rId7"/>
    <p:sldId id="305" r:id="rId8"/>
    <p:sldId id="310" r:id="rId9"/>
    <p:sldId id="309" r:id="rId10"/>
    <p:sldId id="308" r:id="rId11"/>
    <p:sldId id="307" r:id="rId12"/>
    <p:sldId id="306" r:id="rId13"/>
    <p:sldId id="312" r:id="rId14"/>
    <p:sldId id="314" r:id="rId15"/>
    <p:sldId id="313" r:id="rId16"/>
    <p:sldId id="311" r:id="rId17"/>
    <p:sldId id="315" r:id="rId18"/>
    <p:sldId id="316" r:id="rId19"/>
    <p:sldId id="318" r:id="rId20"/>
    <p:sldId id="317" r:id="rId21"/>
    <p:sldId id="321" r:id="rId22"/>
    <p:sldId id="326" r:id="rId23"/>
    <p:sldId id="325" r:id="rId24"/>
    <p:sldId id="323" r:id="rId25"/>
    <p:sldId id="328" r:id="rId26"/>
  </p:sldIdLst>
  <p:sldSz cx="9144000" cy="6858000" type="screen4x3"/>
  <p:notesSz cx="6858000" cy="91440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6" autoAdjust="0"/>
    <p:restoredTop sz="94660"/>
  </p:normalViewPr>
  <p:slideViewPr>
    <p:cSldViewPr>
      <p:cViewPr varScale="1">
        <p:scale>
          <a:sx n="69" d="100"/>
          <a:sy n="69" d="100"/>
        </p:scale>
        <p:origin x="142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EF3B4-8FAB-40D1-B7F4-EB7833E1ECC4}" type="datetimeFigureOut">
              <a:rPr lang="en-US" smtClean="0"/>
              <a:t>5/10/2020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51A690-7E40-403D-9565-645E9A0EED47}" type="slidenum">
              <a:rPr lang="en-US" smtClean="0"/>
              <a:t>‹#›</a:t>
            </a:fld>
            <a:endParaRPr lang="en-US"/>
          </a:p>
        </p:txBody>
      </p:sp>
    </p:spTree>
    <p:extLst>
      <p:ext uri="{BB962C8B-B14F-4D97-AF65-F5344CB8AC3E}">
        <p14:creationId xmlns:p14="http://schemas.microsoft.com/office/powerpoint/2010/main" val="220035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47EBA-B486-412E-885E-8E84AF227F2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9042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1A690-7E40-403D-9565-645E9A0EED47}" type="slidenum">
              <a:rPr lang="en-US" smtClean="0"/>
              <a:t>2</a:t>
            </a:fld>
            <a:endParaRPr lang="en-US"/>
          </a:p>
        </p:txBody>
      </p:sp>
    </p:spTree>
    <p:extLst>
      <p:ext uri="{BB962C8B-B14F-4D97-AF65-F5344CB8AC3E}">
        <p14:creationId xmlns:p14="http://schemas.microsoft.com/office/powerpoint/2010/main" val="172755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1A690-7E40-403D-9565-645E9A0EED47}" type="slidenum">
              <a:rPr lang="en-US" smtClean="0"/>
              <a:t>24</a:t>
            </a:fld>
            <a:endParaRPr lang="en-US"/>
          </a:p>
        </p:txBody>
      </p:sp>
    </p:spTree>
    <p:extLst>
      <p:ext uri="{BB962C8B-B14F-4D97-AF65-F5344CB8AC3E}">
        <p14:creationId xmlns:p14="http://schemas.microsoft.com/office/powerpoint/2010/main" val="88949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90E050-7FCC-43B3-909D-C5651C2566C5}" type="datetime1">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FA9C74-F6AC-4499-8400-ED0037EDF3BA}" type="datetime1">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F6C65-B179-41E3-A326-75D637A90E8F}" type="datetime1">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3D128F-290C-479D-82A6-5E12EF9689BB}" type="datetime1">
              <a:rPr lang="en-US" smtClean="0">
                <a:solidFill>
                  <a:prstClr val="black">
                    <a:tint val="75000"/>
                  </a:prstClr>
                </a:solidFill>
              </a:r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391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8CF23D-3A69-4188-B056-FEB016BCAD8D}" type="datetime1">
              <a:rPr lang="en-US" smtClean="0">
                <a:solidFill>
                  <a:prstClr val="black">
                    <a:tint val="75000"/>
                  </a:prstClr>
                </a:solidFill>
              </a:r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146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B951B0-2FFC-44F0-9BAF-37C9A964D5E1}" type="datetime1">
              <a:rPr lang="en-US" smtClean="0">
                <a:solidFill>
                  <a:prstClr val="black">
                    <a:tint val="75000"/>
                  </a:prstClr>
                </a:solidFill>
              </a:r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625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B034A5-2877-49A6-886A-3575B9C5FF78}" type="datetime1">
              <a:rPr lang="en-US" smtClean="0">
                <a:solidFill>
                  <a:prstClr val="black">
                    <a:tint val="75000"/>
                  </a:prstClr>
                </a:solidFill>
              </a:r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576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D2F2F-0D76-46C4-BB6E-65A01028CF9F}" type="datetime1">
              <a:rPr lang="en-US" smtClean="0">
                <a:solidFill>
                  <a:prstClr val="black">
                    <a:tint val="75000"/>
                  </a:prstClr>
                </a:solidFill>
              </a:rPr>
              <a:t>5/10/2020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73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58078E-6549-45D6-BE5E-4FD407D623DF}" type="datetime1">
              <a:rPr lang="en-US" smtClean="0">
                <a:solidFill>
                  <a:prstClr val="black">
                    <a:tint val="75000"/>
                  </a:prstClr>
                </a:solidFill>
              </a:rPr>
              <a:t>5/10/2020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173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EB039-7A95-4B9E-95CF-3FEA3FF92FF4}" type="datetime1">
              <a:rPr lang="en-US" smtClean="0">
                <a:solidFill>
                  <a:prstClr val="black">
                    <a:tint val="75000"/>
                  </a:prstClr>
                </a:solidFill>
              </a:rPr>
              <a:t>5/10/2020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587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0C9B6E-5F85-4E8B-9DAF-9E134A626281}" type="datetime1">
              <a:rPr lang="en-US" smtClean="0">
                <a:solidFill>
                  <a:prstClr val="black">
                    <a:tint val="75000"/>
                  </a:prstClr>
                </a:solidFill>
              </a:r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63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49B75-88B7-4AF2-B560-28FB52A83AD6}" type="datetime1">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E4D595-484D-40F0-9B4E-70674AB65AAA}" type="datetime1">
              <a:rPr lang="en-US" smtClean="0">
                <a:solidFill>
                  <a:prstClr val="black">
                    <a:tint val="75000"/>
                  </a:prstClr>
                </a:solidFill>
              </a:r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039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BB9CF-60B8-43BB-AAB8-36194F0CF7D9}" type="datetime1">
              <a:rPr lang="en-US" smtClean="0">
                <a:solidFill>
                  <a:prstClr val="black">
                    <a:tint val="75000"/>
                  </a:prstClr>
                </a:solidFill>
              </a:r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46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3AD8D4-ABAC-484C-96FA-F1E32CCA050B}" type="datetime1">
              <a:rPr lang="en-US" smtClean="0">
                <a:solidFill>
                  <a:prstClr val="black">
                    <a:tint val="75000"/>
                  </a:prstClr>
                </a:solidFill>
              </a:r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65050E-5B14-4A51-8874-D6A1FFF3AD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19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7BFCA6-DA3F-49A5-9850-FC5C1010F989}" type="datetime1">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868659-CEDB-49D2-871A-C116191C11A1}" type="datetime1">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A99F33-2404-47D7-930A-8015B0C5318E}" type="datetime1">
              <a:rPr lang="en-US" smtClean="0"/>
              <a:t>5/10/2020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157BF-16CD-42D6-A56E-9105403F5EFC}" type="datetime1">
              <a:rPr lang="en-US" smtClean="0"/>
              <a:t>5/10/2020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50A68-3582-489B-84A5-ED9D1BC56E30}" type="datetime1">
              <a:rPr lang="en-US" smtClean="0"/>
              <a:t>5/10/2020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420769-5B74-4F0C-85C5-E5DB980AA381}" type="datetime1">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CA2BDB-F48C-4FA8-BA51-2EDCDF61DE10}" type="datetime1">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9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3C94F6FB-C819-4250-992E-A6E1BDC0024B}" type="datetime1">
              <a:rPr lang="en-US" smtClean="0"/>
              <a:t>5/10/2020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673F12-8D0A-4DC3-8C21-B6CE6DFFE195}" type="datetime1">
              <a:rPr lang="en-US" smtClean="0">
                <a:solidFill>
                  <a:prstClr val="black">
                    <a:tint val="75000"/>
                  </a:prstClr>
                </a:solidFill>
              </a:rPr>
              <a:t>5/10/2020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665050E-5B14-4A51-8874-D6A1FFF3ADB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2336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0.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4a"/><Relationship Id="rId7" Type="http://schemas.openxmlformats.org/officeDocument/2006/relationships/image" Target="../media/image7.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image" Target="../media/image7.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7.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7.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4a"/><Relationship Id="rId7" Type="http://schemas.openxmlformats.org/officeDocument/2006/relationships/image" Target="../media/image7.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6.m4a"/><Relationship Id="rId7" Type="http://schemas.openxmlformats.org/officeDocument/2006/relationships/image" Target="../media/image7.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7.m4a"/><Relationship Id="rId7" Type="http://schemas.openxmlformats.org/officeDocument/2006/relationships/image" Target="../media/image7.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8.m4a"/><Relationship Id="rId7" Type="http://schemas.openxmlformats.org/officeDocument/2006/relationships/image" Target="../media/image7.pn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openxmlformats.org/officeDocument/2006/relationships/image" Target="../media/image7.png"/><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3.m4a"/><Relationship Id="rId7" Type="http://schemas.openxmlformats.org/officeDocument/2006/relationships/image" Target="../media/image7.png"/><Relationship Id="rId2" Type="http://schemas.microsoft.com/office/2007/relationships/media" Target="../media/media23.m4a"/><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4.m4a"/><Relationship Id="rId7" Type="http://schemas.openxmlformats.org/officeDocument/2006/relationships/image" Target="../media/image6.png"/><Relationship Id="rId2" Type="http://schemas.microsoft.com/office/2007/relationships/media" Target="../media/media24.m4a"/><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312" y="5516704"/>
            <a:ext cx="9144000" cy="135432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dirty="0">
              <a:solidFill>
                <a:prstClr val="black"/>
              </a:solidFill>
            </a:endParaRPr>
          </a:p>
        </p:txBody>
      </p:sp>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125" y="5175050"/>
            <a:ext cx="671181" cy="68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06871" y="5270535"/>
            <a:ext cx="5909594" cy="923330"/>
          </a:xfrm>
          <a:prstGeom prst="rect">
            <a:avLst/>
          </a:prstGeom>
          <a:noFill/>
        </p:spPr>
        <p:txBody>
          <a:bodyPr wrap="square" rtlCol="0">
            <a:spAutoFit/>
          </a:bodyPr>
          <a:lstStyle/>
          <a:p>
            <a:pPr defTabSz="457200"/>
            <a:r>
              <a:rPr lang="en-US" dirty="0">
                <a:solidFill>
                  <a:prstClr val="black"/>
                </a:solidFill>
              </a:rPr>
              <a:t>Golan et al: Principles of Pharmacology: The Pathophysiologic Basis of Drug Therapy. Third Edition. Lippincott Williams and Wilkin</a:t>
            </a:r>
          </a:p>
        </p:txBody>
      </p:sp>
      <p:sp>
        <p:nvSpPr>
          <p:cNvPr id="18" name="TextBox 9"/>
          <p:cNvSpPr txBox="1"/>
          <p:nvPr/>
        </p:nvSpPr>
        <p:spPr>
          <a:xfrm>
            <a:off x="305627" y="2209987"/>
            <a:ext cx="11894833" cy="4093428"/>
          </a:xfrm>
          <a:prstGeom prst="rect">
            <a:avLst/>
          </a:prstGeom>
          <a:noFill/>
          <a:ln>
            <a:solidFill>
              <a:schemeClr val="bg1"/>
            </a:solidFill>
          </a:ln>
        </p:spPr>
        <p:txBody>
          <a:bodyPr wrap="square" numCol="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sz="2000" b="1" dirty="0">
              <a:solidFill>
                <a:prstClr val="black"/>
              </a:solidFill>
              <a:latin typeface="Times New Roman" panose="02020603050405020304" pitchFamily="18" charset="0"/>
              <a:cs typeface="Times New Roman" panose="02020603050405020304" pitchFamily="18" charset="0"/>
            </a:endParaRPr>
          </a:p>
          <a:p>
            <a:r>
              <a:rPr lang="fr-FR" sz="2000" b="1" dirty="0">
                <a:solidFill>
                  <a:prstClr val="black"/>
                </a:solidFill>
                <a:latin typeface="Times New Roman" panose="02020603050405020304" pitchFamily="18" charset="0"/>
                <a:cs typeface="Times New Roman" panose="02020603050405020304" pitchFamily="18" charset="0"/>
              </a:rPr>
              <a:t>Module Leader: </a:t>
            </a:r>
            <a:r>
              <a:rPr lang="fr-FR" sz="2000" b="1" dirty="0" err="1">
                <a:solidFill>
                  <a:prstClr val="black"/>
                </a:solidFill>
                <a:latin typeface="Times New Roman" panose="02020603050405020304" pitchFamily="18" charset="0"/>
                <a:cs typeface="Times New Roman" panose="02020603050405020304" pitchFamily="18" charset="0"/>
              </a:rPr>
              <a:t>Dr.Hussain</a:t>
            </a:r>
            <a:r>
              <a:rPr lang="fr-FR" sz="2000" b="1" dirty="0">
                <a:solidFill>
                  <a:prstClr val="black"/>
                </a:solidFill>
                <a:latin typeface="Times New Roman" panose="02020603050405020304" pitchFamily="18" charset="0"/>
                <a:cs typeface="Times New Roman" panose="02020603050405020304" pitchFamily="18" charset="0"/>
              </a:rPr>
              <a:t> </a:t>
            </a:r>
            <a:r>
              <a:rPr lang="fr-FR" sz="2000" b="1" dirty="0" err="1">
                <a:solidFill>
                  <a:prstClr val="black"/>
                </a:solidFill>
                <a:latin typeface="Times New Roman" panose="02020603050405020304" pitchFamily="18" charset="0"/>
                <a:cs typeface="Times New Roman" panose="02020603050405020304" pitchFamily="18" charset="0"/>
              </a:rPr>
              <a:t>Kateh</a:t>
            </a:r>
            <a:endParaRPr lang="fr-FR" sz="2000" b="1" dirty="0">
              <a:solidFill>
                <a:prstClr val="black"/>
              </a:solidFill>
              <a:latin typeface="Times New Roman" panose="02020603050405020304" pitchFamily="18" charset="0"/>
              <a:cs typeface="Times New Roman" panose="02020603050405020304" pitchFamily="18" charset="0"/>
            </a:endParaRPr>
          </a:p>
          <a:p>
            <a:r>
              <a:rPr lang="en-US" sz="2000" b="1" dirty="0">
                <a:solidFill>
                  <a:prstClr val="black"/>
                </a:solidFill>
                <a:latin typeface="Times New Roman" panose="02020603050405020304" pitchFamily="18" charset="0"/>
                <a:cs typeface="Times New Roman" panose="02020603050405020304" pitchFamily="18" charset="0"/>
              </a:rPr>
              <a:t>Module Co-leader: </a:t>
            </a:r>
            <a:r>
              <a:rPr lang="en-US" sz="2000" b="1" dirty="0" err="1">
                <a:solidFill>
                  <a:prstClr val="black"/>
                </a:solidFill>
                <a:latin typeface="Times New Roman" panose="02020603050405020304" pitchFamily="18" charset="0"/>
                <a:cs typeface="Times New Roman" panose="02020603050405020304" pitchFamily="18" charset="0"/>
              </a:rPr>
              <a:t>Dr.Nehaya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Menahi</a:t>
            </a:r>
            <a:endParaRPr lang="en-US" sz="2000" b="1" dirty="0">
              <a:solidFill>
                <a:prstClr val="black"/>
              </a:solidFill>
              <a:latin typeface="Times New Roman" panose="02020603050405020304" pitchFamily="18" charset="0"/>
              <a:cs typeface="Times New Roman" panose="02020603050405020304" pitchFamily="18" charset="0"/>
            </a:endParaRPr>
          </a:p>
          <a:p>
            <a:r>
              <a:rPr lang="en-US" sz="2000" b="1" dirty="0">
                <a:solidFill>
                  <a:prstClr val="black"/>
                </a:solidFill>
                <a:latin typeface="Times New Roman" panose="02020603050405020304" pitchFamily="18" charset="0"/>
                <a:cs typeface="Times New Roman" panose="02020603050405020304" pitchFamily="18" charset="0"/>
              </a:rPr>
              <a:t>Module staff:</a:t>
            </a:r>
          </a:p>
          <a:p>
            <a:pPr>
              <a:defRPr/>
            </a:pPr>
            <a:r>
              <a:rPr lang="en-US" sz="2000" b="1" dirty="0" err="1" smtClean="0">
                <a:solidFill>
                  <a:prstClr val="black"/>
                </a:solidFill>
                <a:latin typeface="Times New Roman" panose="02020603050405020304" pitchFamily="18" charset="0"/>
                <a:cs typeface="Times New Roman" panose="02020603050405020304" pitchFamily="18" charset="0"/>
              </a:rPr>
              <a:t>Prof.Dr</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Mazin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Hawaz</a:t>
            </a:r>
            <a:r>
              <a:rPr lang="en-US" sz="2000" b="1" dirty="0">
                <a:solidFill>
                  <a:prstClr val="black"/>
                </a:solidFill>
                <a:latin typeface="Times New Roman" panose="02020603050405020304" pitchFamily="18" charset="0"/>
                <a:cs typeface="Times New Roman" panose="02020603050405020304" pitchFamily="18" charset="0"/>
              </a:rPr>
              <a:t> </a:t>
            </a:r>
          </a:p>
          <a:p>
            <a:pPr>
              <a:defRPr/>
            </a:pPr>
            <a:r>
              <a:rPr lang="en-US" dirty="0" err="1">
                <a:solidFill>
                  <a:prstClr val="black"/>
                </a:solidFill>
                <a:latin typeface="Times New Roman" panose="02020603050405020304" pitchFamily="18" charset="0"/>
                <a:cs typeface="Times New Roman" panose="02020603050405020304" pitchFamily="18" charset="0"/>
              </a:rPr>
              <a:t>Prof.Dr</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Mazin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Hawaz</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Dr.Miami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Khadum</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en-US" dirty="0" err="1">
                <a:solidFill>
                  <a:prstClr val="black"/>
                </a:solidFill>
                <a:latin typeface="Times New Roman" panose="02020603050405020304" pitchFamily="18" charset="0"/>
                <a:cs typeface="Times New Roman" panose="02020603050405020304" pitchFamily="18" charset="0"/>
              </a:rPr>
              <a:t>Dr.Rehab</a:t>
            </a:r>
            <a:r>
              <a:rPr lang="en-US" dirty="0">
                <a:solidFill>
                  <a:prstClr val="black"/>
                </a:solidFill>
                <a:latin typeface="Times New Roman" panose="02020603050405020304" pitchFamily="18" charset="0"/>
                <a:cs typeface="Times New Roman" panose="02020603050405020304" pitchFamily="18" charset="0"/>
              </a:rPr>
              <a:t> Abdul </a:t>
            </a:r>
            <a:r>
              <a:rPr lang="en-US" dirty="0" err="1">
                <a:solidFill>
                  <a:prstClr val="black"/>
                </a:solidFill>
                <a:latin typeface="Times New Roman" panose="02020603050405020304" pitchFamily="18" charset="0"/>
                <a:cs typeface="Times New Roman" panose="02020603050405020304" pitchFamily="18" charset="0"/>
              </a:rPr>
              <a:t>wahab</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Dr.Firas</a:t>
            </a:r>
            <a:r>
              <a:rPr lang="en-US" dirty="0">
                <a:solidFill>
                  <a:prstClr val="black"/>
                </a:solidFill>
                <a:latin typeface="Times New Roman" panose="02020603050405020304" pitchFamily="18" charset="0"/>
                <a:cs typeface="Times New Roman" panose="02020603050405020304" pitchFamily="18" charset="0"/>
              </a:rPr>
              <a:t> Rasheed</a:t>
            </a:r>
          </a:p>
          <a:p>
            <a:pPr>
              <a:defRPr/>
            </a:pPr>
            <a:r>
              <a:rPr lang="en-US" dirty="0" err="1">
                <a:solidFill>
                  <a:prstClr val="black"/>
                </a:solidFill>
                <a:latin typeface="Times New Roman" panose="02020603050405020304" pitchFamily="18" charset="0"/>
                <a:cs typeface="Times New Roman" panose="02020603050405020304" pitchFamily="18" charset="0"/>
              </a:rPr>
              <a:t>Dr.Haitham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Khadum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Dr.Majid</a:t>
            </a:r>
            <a:r>
              <a:rPr lang="en-US" dirty="0">
                <a:solidFill>
                  <a:prstClr val="black"/>
                </a:solidFill>
                <a:latin typeface="Times New Roman" panose="02020603050405020304" pitchFamily="18" charset="0"/>
                <a:cs typeface="Times New Roman" panose="02020603050405020304" pitchFamily="18" charset="0"/>
              </a:rPr>
              <a:t> Hameed</a:t>
            </a:r>
          </a:p>
          <a:p>
            <a:pPr>
              <a:defRPr/>
            </a:pPr>
            <a:r>
              <a:rPr lang="en-US" dirty="0" err="1">
                <a:solidFill>
                  <a:prstClr val="black"/>
                </a:solidFill>
                <a:latin typeface="Times New Roman" panose="02020603050405020304" pitchFamily="18" charset="0"/>
                <a:cs typeface="Times New Roman" panose="02020603050405020304" pitchFamily="18" charset="0"/>
              </a:rPr>
              <a:t>Dr.Hussain</a:t>
            </a:r>
            <a:r>
              <a:rPr lang="en-US" dirty="0">
                <a:solidFill>
                  <a:prstClr val="black"/>
                </a:solidFill>
                <a:latin typeface="Times New Roman" panose="02020603050405020304" pitchFamily="18" charset="0"/>
                <a:cs typeface="Times New Roman" panose="02020603050405020304" pitchFamily="18" charset="0"/>
              </a:rPr>
              <a:t> alyahyaoy                             </a:t>
            </a:r>
            <a:r>
              <a:rPr lang="en-US" dirty="0" err="1">
                <a:solidFill>
                  <a:prstClr val="black"/>
                </a:solidFill>
                <a:latin typeface="Times New Roman" panose="02020603050405020304" pitchFamily="18" charset="0"/>
                <a:cs typeface="Times New Roman" panose="02020603050405020304" pitchFamily="18" charset="0"/>
              </a:rPr>
              <a:t>Dr.Ahmed</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Jaffer</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en-US" dirty="0" err="1">
                <a:solidFill>
                  <a:prstClr val="black"/>
                </a:solidFill>
                <a:latin typeface="Times New Roman" panose="02020603050405020304" pitchFamily="18" charset="0"/>
                <a:cs typeface="Times New Roman" panose="02020603050405020304" pitchFamily="18" charset="0"/>
              </a:rPr>
              <a:t>Dr.Raya</a:t>
            </a: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Muslim                                   </a:t>
            </a:r>
            <a:r>
              <a:rPr lang="en-US" dirty="0" err="1" smtClean="0">
                <a:solidFill>
                  <a:prstClr val="black"/>
                </a:solidFill>
                <a:latin typeface="Times New Roman" panose="02020603050405020304" pitchFamily="18" charset="0"/>
                <a:cs typeface="Times New Roman" panose="02020603050405020304" pitchFamily="18" charset="0"/>
              </a:rPr>
              <a:t>Dr.Raghdah</a:t>
            </a:r>
            <a:r>
              <a:rPr lang="en-US" dirty="0" smtClean="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Al </a:t>
            </a:r>
            <a:r>
              <a:rPr lang="en-US" dirty="0" err="1">
                <a:solidFill>
                  <a:prstClr val="black"/>
                </a:solidFill>
                <a:latin typeface="Times New Roman" panose="02020603050405020304" pitchFamily="18" charset="0"/>
                <a:cs typeface="Times New Roman" panose="02020603050405020304" pitchFamily="18" charset="0"/>
              </a:rPr>
              <a:t>wiswasy</a:t>
            </a:r>
            <a:r>
              <a:rPr lang="en-US" dirty="0">
                <a:solidFill>
                  <a:prstClr val="black"/>
                </a:solidFill>
                <a:latin typeface="Times New Roman" panose="02020603050405020304" pitchFamily="18" charset="0"/>
                <a:cs typeface="Times New Roman" panose="02020603050405020304" pitchFamily="18" charset="0"/>
              </a:rPr>
              <a:t> </a:t>
            </a: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pPr>
              <a:defRPr/>
            </a:pPr>
            <a:endParaRPr lang="en-US" dirty="0">
              <a:solidFill>
                <a:prstClr val="black"/>
              </a:solidFill>
              <a:latin typeface="Times New Roman" panose="02020603050405020304" pitchFamily="18" charset="0"/>
              <a:cs typeface="Times New Roman" panose="02020603050405020304" pitchFamily="18" charset="0"/>
            </a:endParaRPr>
          </a:p>
          <a:p>
            <a:endParaRPr lang="en-US" dirty="0">
              <a:solidFill>
                <a:prstClr val="black"/>
              </a:solidFill>
              <a:latin typeface="Times New Roman" panose="02020603050405020304" pitchFamily="18" charset="0"/>
              <a:cs typeface="Times New Roman" panose="02020603050405020304" pitchFamily="18" charset="0"/>
            </a:endParaRPr>
          </a:p>
          <a:p>
            <a:endParaRPr lang="en-US" dirty="0">
              <a:solidFill>
                <a:prstClr val="black"/>
              </a:solidFill>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p>
          <a:p>
            <a:endParaRPr lang="en-US"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80836" y="634413"/>
            <a:ext cx="8787476" cy="1938992"/>
          </a:xfrm>
          <a:prstGeom prst="rect">
            <a:avLst/>
          </a:prstGeom>
          <a:noFill/>
        </p:spPr>
        <p:txBody>
          <a:bodyPr wrap="square" rtlCol="0">
            <a:spAutoFit/>
          </a:bodyPr>
          <a:lstStyle/>
          <a:p>
            <a:pPr algn="ctr" defTabSz="914400" fontAlgn="base">
              <a:spcBef>
                <a:spcPct val="0"/>
              </a:spcBef>
              <a:spcAft>
                <a:spcPct val="0"/>
              </a:spcAft>
              <a:defRPr/>
            </a:pPr>
            <a:r>
              <a:rPr lang="en-US" sz="2400" b="1" kern="0" dirty="0">
                <a:solidFill>
                  <a:srgbClr val="000000"/>
                </a:solidFill>
              </a:rPr>
              <a:t>Academic year 2019-2020</a:t>
            </a:r>
          </a:p>
          <a:p>
            <a:pPr algn="ctr" defTabSz="914400" fontAlgn="base">
              <a:spcBef>
                <a:spcPct val="0"/>
              </a:spcBef>
              <a:spcAft>
                <a:spcPct val="0"/>
              </a:spcAft>
              <a:defRPr/>
            </a:pPr>
            <a:r>
              <a:rPr lang="en-US" sz="2400" b="1" kern="0" dirty="0">
                <a:solidFill>
                  <a:srgbClr val="000000"/>
                </a:solidFill>
              </a:rPr>
              <a:t>3</a:t>
            </a:r>
            <a:r>
              <a:rPr lang="en-US" sz="2400" b="1" kern="0" baseline="30000" dirty="0">
                <a:solidFill>
                  <a:srgbClr val="000000"/>
                </a:solidFill>
              </a:rPr>
              <a:t>rd</a:t>
            </a:r>
            <a:r>
              <a:rPr lang="en-US" sz="2400" b="1" kern="0" dirty="0">
                <a:solidFill>
                  <a:srgbClr val="000000"/>
                </a:solidFill>
              </a:rPr>
              <a:t> year S 5/6</a:t>
            </a:r>
          </a:p>
          <a:p>
            <a:pPr algn="ctr" defTabSz="914400" fontAlgn="base">
              <a:spcBef>
                <a:spcPct val="0"/>
              </a:spcBef>
              <a:spcAft>
                <a:spcPct val="0"/>
              </a:spcAft>
              <a:defRPr/>
            </a:pPr>
            <a:r>
              <a:rPr lang="en-US" sz="2400" b="1" kern="0" dirty="0">
                <a:solidFill>
                  <a:srgbClr val="000000"/>
                </a:solidFill>
              </a:rPr>
              <a:t>CPT Module </a:t>
            </a:r>
          </a:p>
          <a:p>
            <a:pPr defTabSz="457200"/>
            <a:r>
              <a:rPr lang="en-US" sz="2400" dirty="0">
                <a:solidFill>
                  <a:prstClr val="black"/>
                </a:solidFill>
              </a:rPr>
              <a:t>Session </a:t>
            </a:r>
            <a:r>
              <a:rPr lang="en-US" sz="2400" dirty="0">
                <a:solidFill>
                  <a:srgbClr val="FF0000"/>
                </a:solidFill>
              </a:rPr>
              <a:t>2</a:t>
            </a:r>
            <a:r>
              <a:rPr lang="en-US" sz="2400" dirty="0">
                <a:solidFill>
                  <a:prstClr val="black"/>
                </a:solidFill>
              </a:rPr>
              <a:t> lecture </a:t>
            </a:r>
            <a:r>
              <a:rPr lang="en-US" sz="2400" dirty="0">
                <a:solidFill>
                  <a:srgbClr val="FF0000"/>
                </a:solidFill>
              </a:rPr>
              <a:t>2</a:t>
            </a:r>
            <a:endParaRPr lang="en-US" sz="2400" dirty="0">
              <a:solidFill>
                <a:prstClr val="black"/>
              </a:solidFill>
            </a:endParaRPr>
          </a:p>
          <a:p>
            <a:pPr defTabSz="457200"/>
            <a:r>
              <a:rPr lang="en-US" sz="2400" b="1" u="sng" dirty="0">
                <a:solidFill>
                  <a:srgbClr val="FF0000"/>
                </a:solidFill>
              </a:rPr>
              <a:t>Pharmacodynamics, Drug Interaction and Toxicology</a:t>
            </a:r>
          </a:p>
        </p:txBody>
      </p:sp>
      <p:sp>
        <p:nvSpPr>
          <p:cNvPr id="17" name="object 4"/>
          <p:cNvSpPr/>
          <p:nvPr/>
        </p:nvSpPr>
        <p:spPr>
          <a:xfrm>
            <a:off x="0" y="2055"/>
            <a:ext cx="4410710" cy="762000"/>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457200"/>
            <a:endParaRPr>
              <a:solidFill>
                <a:prstClr val="black"/>
              </a:solidFill>
            </a:endParaRPr>
          </a:p>
        </p:txBody>
      </p:sp>
      <p:sp>
        <p:nvSpPr>
          <p:cNvPr id="19" name="object 6"/>
          <p:cNvSpPr/>
          <p:nvPr/>
        </p:nvSpPr>
        <p:spPr>
          <a:xfrm>
            <a:off x="4423997" y="46928"/>
            <a:ext cx="800274" cy="710657"/>
          </a:xfrm>
          <a:prstGeom prst="rect">
            <a:avLst/>
          </a:prstGeom>
          <a:blipFill>
            <a:blip r:embed="rId6" cstate="print"/>
            <a:stretch>
              <a:fillRect/>
            </a:stretch>
          </a:blipFill>
        </p:spPr>
        <p:txBody>
          <a:bodyPr wrap="square" lIns="0" tIns="0" rIns="0" bIns="0" rtlCol="0"/>
          <a:lstStyle/>
          <a:p>
            <a:pPr defTabSz="457200"/>
            <a:endParaRPr>
              <a:solidFill>
                <a:prstClr val="black"/>
              </a:solidFill>
            </a:endParaRPr>
          </a:p>
        </p:txBody>
      </p:sp>
      <p:sp>
        <p:nvSpPr>
          <p:cNvPr id="20" name="object 7"/>
          <p:cNvSpPr/>
          <p:nvPr/>
        </p:nvSpPr>
        <p:spPr>
          <a:xfrm>
            <a:off x="5257800" y="7620"/>
            <a:ext cx="3886200" cy="751840"/>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457200"/>
            <a:endParaRPr>
              <a:solidFill>
                <a:prstClr val="black"/>
              </a:solidFill>
            </a:endParaRPr>
          </a:p>
        </p:txBody>
      </p:sp>
      <p:sp>
        <p:nvSpPr>
          <p:cNvPr id="8" name="Rectangle 7"/>
          <p:cNvSpPr/>
          <p:nvPr/>
        </p:nvSpPr>
        <p:spPr>
          <a:xfrm>
            <a:off x="-148003" y="93717"/>
            <a:ext cx="4572000" cy="579646"/>
          </a:xfrm>
          <a:prstGeom prst="rect">
            <a:avLst/>
          </a:prstGeom>
        </p:spPr>
        <p:txBody>
          <a:bodyPr>
            <a:spAutoFit/>
          </a:bodyPr>
          <a:lstStyle/>
          <a:p>
            <a:pPr algn="ctr" defTabSz="457200">
              <a:lnSpc>
                <a:spcPts val="1850"/>
              </a:lnSpc>
              <a:spcBef>
                <a:spcPts val="95"/>
              </a:spcBef>
            </a:pPr>
            <a:r>
              <a:rPr lang="en-US" spc="-5" dirty="0">
                <a:solidFill>
                  <a:srgbClr val="001F5F"/>
                </a:solidFill>
                <a:latin typeface="Britannic Bold"/>
                <a:cs typeface="Britannic Bold"/>
              </a:rPr>
              <a:t>University of</a:t>
            </a:r>
            <a:r>
              <a:rPr lang="en-US" spc="-25" dirty="0">
                <a:solidFill>
                  <a:srgbClr val="001F5F"/>
                </a:solidFill>
                <a:latin typeface="Britannic Bold"/>
                <a:cs typeface="Britannic Bold"/>
              </a:rPr>
              <a:t> </a:t>
            </a:r>
            <a:r>
              <a:rPr lang="en-US" spc="-5" dirty="0" err="1">
                <a:solidFill>
                  <a:srgbClr val="001F5F"/>
                </a:solidFill>
                <a:latin typeface="Britannic Bold"/>
                <a:cs typeface="Britannic Bold"/>
              </a:rPr>
              <a:t>Basrah</a:t>
            </a:r>
            <a:endParaRPr lang="en-US" dirty="0">
              <a:solidFill>
                <a:prstClr val="black"/>
              </a:solidFill>
              <a:latin typeface="Britannic Bold"/>
              <a:cs typeface="Britannic Bold"/>
            </a:endParaRPr>
          </a:p>
          <a:p>
            <a:pPr algn="ctr" defTabSz="457200">
              <a:lnSpc>
                <a:spcPts val="1850"/>
              </a:lnSpc>
            </a:pPr>
            <a:r>
              <a:rPr lang="en-US" spc="-5" dirty="0">
                <a:solidFill>
                  <a:srgbClr val="001F5F"/>
                </a:solidFill>
                <a:latin typeface="Britannic Bold"/>
                <a:cs typeface="Britannic Bold"/>
              </a:rPr>
              <a:t>Al-</a:t>
            </a:r>
            <a:r>
              <a:rPr lang="en-US" spc="-5" dirty="0" err="1">
                <a:solidFill>
                  <a:srgbClr val="001F5F"/>
                </a:solidFill>
                <a:latin typeface="Britannic Bold"/>
                <a:cs typeface="Britannic Bold"/>
              </a:rPr>
              <a:t>Zahraa</a:t>
            </a:r>
            <a:r>
              <a:rPr lang="en-US" spc="-5" dirty="0">
                <a:solidFill>
                  <a:srgbClr val="001F5F"/>
                </a:solidFill>
                <a:latin typeface="Britannic Bold"/>
                <a:cs typeface="Britannic Bold"/>
              </a:rPr>
              <a:t> </a:t>
            </a:r>
            <a:r>
              <a:rPr lang="en-US" dirty="0">
                <a:solidFill>
                  <a:srgbClr val="001F5F"/>
                </a:solidFill>
                <a:latin typeface="Britannic Bold"/>
                <a:cs typeface="Britannic Bold"/>
              </a:rPr>
              <a:t>Medical</a:t>
            </a:r>
            <a:r>
              <a:rPr lang="en-US" spc="-70" dirty="0">
                <a:solidFill>
                  <a:srgbClr val="001F5F"/>
                </a:solidFill>
                <a:latin typeface="Britannic Bold"/>
                <a:cs typeface="Britannic Bold"/>
              </a:rPr>
              <a:t> </a:t>
            </a:r>
            <a:r>
              <a:rPr lang="en-US" spc="-5" dirty="0">
                <a:solidFill>
                  <a:srgbClr val="001F5F"/>
                </a:solidFill>
                <a:latin typeface="Britannic Bold"/>
                <a:cs typeface="Britannic Bold"/>
              </a:rPr>
              <a:t>College</a:t>
            </a:r>
            <a:endParaRPr lang="en-US" dirty="0">
              <a:solidFill>
                <a:prstClr val="black"/>
              </a:solidFill>
              <a:latin typeface="Britannic Bold"/>
              <a:cs typeface="Britannic Bold"/>
            </a:endParaRPr>
          </a:p>
        </p:txBody>
      </p:sp>
      <p:sp>
        <p:nvSpPr>
          <p:cNvPr id="9" name="Rectangle 8"/>
          <p:cNvSpPr/>
          <p:nvPr/>
        </p:nvSpPr>
        <p:spPr>
          <a:xfrm>
            <a:off x="5224271" y="137092"/>
            <a:ext cx="3919729" cy="553998"/>
          </a:xfrm>
          <a:prstGeom prst="rect">
            <a:avLst/>
          </a:prstGeom>
        </p:spPr>
        <p:txBody>
          <a:bodyPr wrap="square">
            <a:spAutoFit/>
          </a:bodyPr>
          <a:lstStyle/>
          <a:p>
            <a:pPr marL="227329" marR="5080" indent="-215265" algn="ctr" defTabSz="457200">
              <a:lnSpc>
                <a:spcPts val="1760"/>
              </a:lnSpc>
              <a:spcBef>
                <a:spcPts val="285"/>
              </a:spcBef>
            </a:pPr>
            <a:r>
              <a:rPr lang="en-US" spc="-5" dirty="0">
                <a:solidFill>
                  <a:srgbClr val="001F5F"/>
                </a:solidFill>
                <a:latin typeface="Britannic Bold"/>
                <a:cs typeface="Britannic Bold"/>
              </a:rPr>
              <a:t>Ministry of </a:t>
            </a:r>
            <a:r>
              <a:rPr lang="en-US" dirty="0">
                <a:solidFill>
                  <a:srgbClr val="001F5F"/>
                </a:solidFill>
                <a:latin typeface="Britannic Bold"/>
                <a:cs typeface="Britannic Bold"/>
              </a:rPr>
              <a:t>higher</a:t>
            </a:r>
            <a:r>
              <a:rPr lang="en-US" spc="-55" dirty="0">
                <a:solidFill>
                  <a:srgbClr val="001F5F"/>
                </a:solidFill>
                <a:latin typeface="Britannic Bold"/>
                <a:cs typeface="Britannic Bold"/>
              </a:rPr>
              <a:t> </a:t>
            </a:r>
            <a:r>
              <a:rPr lang="en-US" spc="-5" dirty="0">
                <a:solidFill>
                  <a:srgbClr val="001F5F"/>
                </a:solidFill>
                <a:latin typeface="Britannic Bold"/>
                <a:cs typeface="Britannic Bold"/>
              </a:rPr>
              <a:t>Education  </a:t>
            </a:r>
            <a:r>
              <a:rPr lang="en-US" spc="-10" dirty="0">
                <a:solidFill>
                  <a:srgbClr val="001F5F"/>
                </a:solidFill>
                <a:latin typeface="Britannic Bold"/>
                <a:cs typeface="Britannic Bold"/>
              </a:rPr>
              <a:t>and </a:t>
            </a:r>
            <a:r>
              <a:rPr lang="en-US" spc="-5" dirty="0">
                <a:solidFill>
                  <a:srgbClr val="001F5F"/>
                </a:solidFill>
                <a:latin typeface="Britannic Bold"/>
                <a:cs typeface="Britannic Bold"/>
              </a:rPr>
              <a:t>Scientific</a:t>
            </a:r>
            <a:r>
              <a:rPr lang="en-US" spc="-15" dirty="0">
                <a:solidFill>
                  <a:srgbClr val="001F5F"/>
                </a:solidFill>
                <a:latin typeface="Britannic Bold"/>
                <a:cs typeface="Britannic Bold"/>
              </a:rPr>
              <a:t> </a:t>
            </a:r>
            <a:r>
              <a:rPr lang="en-US" spc="-5" dirty="0">
                <a:solidFill>
                  <a:srgbClr val="001F5F"/>
                </a:solidFill>
                <a:latin typeface="Britannic Bold"/>
                <a:cs typeface="Britannic Bold"/>
              </a:rPr>
              <a:t>Research</a:t>
            </a:r>
            <a:endParaRPr lang="en-US" dirty="0">
              <a:solidFill>
                <a:prstClr val="black"/>
              </a:solidFill>
              <a:latin typeface="Britannic Bold"/>
              <a:cs typeface="Britannic Bold"/>
            </a:endParaRPr>
          </a:p>
        </p:txBody>
      </p:sp>
      <p:pic>
        <p:nvPicPr>
          <p:cNvPr id="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124" y="6122470"/>
            <a:ext cx="671182" cy="54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015075" y="6122470"/>
            <a:ext cx="4572000" cy="646331"/>
          </a:xfrm>
          <a:prstGeom prst="rect">
            <a:avLst/>
          </a:prstGeom>
        </p:spPr>
        <p:txBody>
          <a:bodyPr>
            <a:spAutoFit/>
          </a:bodyPr>
          <a:lstStyle/>
          <a:p>
            <a:pPr defTabSz="457200"/>
            <a:r>
              <a:rPr lang="en-GB" dirty="0">
                <a:solidFill>
                  <a:prstClr val="black"/>
                </a:solidFill>
              </a:rPr>
              <a:t>For more discussion, questions or cases need help  please post to the session group</a:t>
            </a:r>
            <a:endParaRPr lang="ar-IQ" dirty="0">
              <a:solidFill>
                <a:prstClr val="black"/>
              </a:solidFil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465" y="5270535"/>
            <a:ext cx="2219331" cy="1002315"/>
          </a:xfrm>
          <a:prstGeom prst="rect">
            <a:avLst/>
          </a:prstGeom>
        </p:spPr>
      </p:pic>
      <p:sp>
        <p:nvSpPr>
          <p:cNvPr id="6" name="Slide Number Placeholder 5"/>
          <p:cNvSpPr>
            <a:spLocks noGrp="1"/>
          </p:cNvSpPr>
          <p:nvPr>
            <p:ph type="sldNum" sz="quarter" idx="12"/>
          </p:nvPr>
        </p:nvSpPr>
        <p:spPr/>
        <p:txBody>
          <a:bodyPr/>
          <a:lstStyle/>
          <a:p>
            <a:fld id="{E665050E-5B14-4A51-8874-D6A1FFF3ADB5}" type="slidenum">
              <a:rPr lang="en-US" smtClean="0">
                <a:solidFill>
                  <a:schemeClr val="tx1"/>
                </a:solidFill>
              </a:rPr>
              <a:pPr/>
              <a:t>1</a:t>
            </a:fld>
            <a:endParaRPr lang="en-US" dirty="0">
              <a:solidFill>
                <a:schemeClr val="tx1"/>
              </a:solidFill>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3798888"/>
      </p:ext>
    </p:extLst>
  </p:cSld>
  <p:clrMapOvr>
    <a:masterClrMapping/>
  </p:clrMapOvr>
  <mc:AlternateContent xmlns:mc="http://schemas.openxmlformats.org/markup-compatibility/2006">
    <mc:Choice xmlns:p14="http://schemas.microsoft.com/office/powerpoint/2010/main" Requires="p14">
      <p:transition spd="slow" p14:dur="2000" advTm="2144"/>
    </mc:Choice>
    <mc:Fallback>
      <p:transition spd="slow" advTm="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854178"/>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lumMod val="95000"/>
                    <a:lumOff val="5000"/>
                  </a:schemeClr>
                </a:solidFill>
                <a:latin typeface="Arial Black" panose="020B0A04020102020204" pitchFamily="34" charset="0"/>
                <a:cs typeface="Times New Roman" pitchFamily="18" charset="0"/>
              </a:rPr>
              <a:t>Molecular site of action</a:t>
            </a:r>
            <a:endParaRPr lang="en-US" dirty="0">
              <a:solidFill>
                <a:schemeClr val="bg1">
                  <a:lumMod val="95000"/>
                  <a:lumOff val="5000"/>
                </a:schemeClr>
              </a:solidFill>
              <a:latin typeface="Arial Black" panose="020B0A04020102020204" pitchFamily="34" charset="0"/>
              <a:cs typeface="Times New Roman" pitchFamily="18" charset="0"/>
            </a:endParaRPr>
          </a:p>
        </p:txBody>
      </p:sp>
      <p:sp>
        <p:nvSpPr>
          <p:cNvPr id="13" name="Content Placeholder 2"/>
          <p:cNvSpPr txBox="1">
            <a:spLocks/>
          </p:cNvSpPr>
          <p:nvPr/>
        </p:nvSpPr>
        <p:spPr>
          <a:xfrm>
            <a:off x="457200" y="1600201"/>
            <a:ext cx="8229600" cy="4525963"/>
          </a:xfrm>
          <a:prstGeom prst="rect">
            <a:avLst/>
          </a:prstGeom>
        </p:spPr>
        <p:txBody>
          <a:bodyPr>
            <a:normAutofit/>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lumMod val="95000"/>
                    <a:lumOff val="5000"/>
                  </a:schemeClr>
                </a:solidFill>
                <a:latin typeface="Times New Roman" pitchFamily="18" charset="0"/>
                <a:cs typeface="Times New Roman" pitchFamily="18" charset="0"/>
              </a:rPr>
              <a:t>1- Inhibitory channels (</a:t>
            </a:r>
            <a:r>
              <a:rPr lang="en-US" dirty="0" err="1" smtClean="0">
                <a:solidFill>
                  <a:schemeClr val="bg1">
                    <a:lumMod val="95000"/>
                    <a:lumOff val="5000"/>
                  </a:schemeClr>
                </a:solidFill>
                <a:latin typeface="Times New Roman" pitchFamily="18" charset="0"/>
                <a:cs typeface="Times New Roman" pitchFamily="18" charset="0"/>
              </a:rPr>
              <a:t>GABAa</a:t>
            </a:r>
            <a:r>
              <a:rPr lang="en-US" dirty="0" smtClean="0">
                <a:solidFill>
                  <a:schemeClr val="bg1">
                    <a:lumMod val="95000"/>
                    <a:lumOff val="5000"/>
                  </a:schemeClr>
                </a:solidFill>
                <a:latin typeface="Times New Roman" pitchFamily="18" charset="0"/>
                <a:cs typeface="Times New Roman" pitchFamily="18" charset="0"/>
              </a:rPr>
              <a:t> and Glycine dependent chloride channels) like </a:t>
            </a:r>
            <a:r>
              <a:rPr lang="en-US" dirty="0" err="1" smtClean="0">
                <a:solidFill>
                  <a:schemeClr val="bg1">
                    <a:lumMod val="95000"/>
                    <a:lumOff val="5000"/>
                  </a:schemeClr>
                </a:solidFill>
                <a:latin typeface="Times New Roman" pitchFamily="18" charset="0"/>
                <a:cs typeface="Times New Roman" pitchFamily="18" charset="0"/>
              </a:rPr>
              <a:t>propofol</a:t>
            </a:r>
            <a:r>
              <a:rPr lang="en-US" dirty="0" smtClean="0">
                <a:solidFill>
                  <a:schemeClr val="bg1">
                    <a:lumMod val="95000"/>
                    <a:lumOff val="5000"/>
                  </a:schemeClr>
                </a:solidFill>
                <a:latin typeface="Times New Roman" pitchFamily="18" charset="0"/>
                <a:cs typeface="Times New Roman" pitchFamily="18" charset="0"/>
              </a:rPr>
              <a:t> or inhalational drugs so it will increase sensitivity of channels to GABA and glycine so more chloride enter the neuron that lead to hyper polarization of neuron and decrease excitability. This action occur at different anatomical sites.</a:t>
            </a: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10</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46153349"/>
      </p:ext>
    </p:extLst>
  </p:cSld>
  <p:clrMapOvr>
    <a:masterClrMapping/>
  </p:clrMapOvr>
  <mc:AlternateContent xmlns:mc="http://schemas.openxmlformats.org/markup-compatibility/2006">
    <mc:Choice xmlns:p14="http://schemas.microsoft.com/office/powerpoint/2010/main" Requires="p14">
      <p:transition spd="slow" p14:dur="2000" advTm="71537"/>
    </mc:Choice>
    <mc:Fallback>
      <p:transition spd="slow" advTm="71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2" name="Rectangle 11"/>
          <p:cNvSpPr/>
          <p:nvPr/>
        </p:nvSpPr>
        <p:spPr>
          <a:xfrm>
            <a:off x="1415069" y="690732"/>
            <a:ext cx="6709930" cy="852301"/>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500" b="1" kern="0" dirty="0">
                <a:solidFill>
                  <a:srgbClr val="000000"/>
                </a:solidFill>
              </a:rPr>
              <a:t>Academic year 2019-2020</a:t>
            </a:r>
          </a:p>
          <a:p>
            <a:pPr algn="ctr" defTabSz="820487" fontAlgn="base">
              <a:spcBef>
                <a:spcPct val="0"/>
              </a:spcBef>
              <a:spcAft>
                <a:spcPct val="0"/>
              </a:spcAft>
              <a:defRPr/>
            </a:pPr>
            <a:r>
              <a:rPr lang="en-US" sz="2500" b="1" kern="0" dirty="0">
                <a:solidFill>
                  <a:srgbClr val="000000"/>
                </a:solidFill>
              </a:rPr>
              <a:t>3</a:t>
            </a:r>
            <a:r>
              <a:rPr lang="en-US" sz="2500" b="1" kern="0" baseline="30000" dirty="0">
                <a:solidFill>
                  <a:srgbClr val="000000"/>
                </a:solidFill>
              </a:rPr>
              <a:t>rd</a:t>
            </a:r>
            <a:r>
              <a:rPr lang="en-US" sz="2500" b="1" kern="0" dirty="0">
                <a:solidFill>
                  <a:srgbClr val="000000"/>
                </a:solidFill>
              </a:rPr>
              <a:t> year S 5/6</a:t>
            </a: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Content Placeholder 2"/>
          <p:cNvSpPr txBox="1">
            <a:spLocks/>
          </p:cNvSpPr>
          <p:nvPr/>
        </p:nvSpPr>
        <p:spPr>
          <a:xfrm>
            <a:off x="457200" y="1600201"/>
            <a:ext cx="8229600" cy="4525963"/>
          </a:xfrm>
          <a:prstGeom prst="rect">
            <a:avLst/>
          </a:prstGeom>
        </p:spPr>
        <p:txBody>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b="1" dirty="0" smtClean="0">
                <a:solidFill>
                  <a:schemeClr val="bg1">
                    <a:lumMod val="95000"/>
                    <a:lumOff val="5000"/>
                  </a:schemeClr>
                </a:solidFill>
                <a:latin typeface="Times New Roman" pitchFamily="18" charset="0"/>
                <a:cs typeface="Times New Roman" pitchFamily="18" charset="0"/>
              </a:rPr>
              <a:t>2-  Excitatory LGICs:</a:t>
            </a:r>
          </a:p>
          <a:p>
            <a:r>
              <a:rPr lang="en-US" i="1" dirty="0" smtClean="0">
                <a:solidFill>
                  <a:schemeClr val="bg1">
                    <a:lumMod val="95000"/>
                    <a:lumOff val="5000"/>
                  </a:schemeClr>
                </a:solidFill>
                <a:latin typeface="Times New Roman" pitchFamily="18" charset="0"/>
                <a:cs typeface="Times New Roman" pitchFamily="18" charset="0"/>
              </a:rPr>
              <a:t> neuronal nicotinic  (ACH) receptors (decrease Na entrance to the cell )or NMDA (glutamate) receptors (decrease Ca entrance to the cell ) so lead to amnesia and analgesia rather than sedation</a:t>
            </a:r>
            <a:endParaRPr lang="en-US" dirty="0" smtClean="0">
              <a:solidFill>
                <a:schemeClr val="bg1">
                  <a:lumMod val="95000"/>
                  <a:lumOff val="5000"/>
                </a:schemeClr>
              </a:solidFill>
              <a:latin typeface="Times New Roman" pitchFamily="18" charset="0"/>
              <a:cs typeface="Times New Roman" pitchFamily="18" charset="0"/>
            </a:endParaRPr>
          </a:p>
          <a:p>
            <a:pPr>
              <a:buFont typeface="Arial" pitchFamily="34" charset="0"/>
              <a:buNone/>
            </a:pPr>
            <a:r>
              <a:rPr lang="en-US" dirty="0" smtClean="0">
                <a:solidFill>
                  <a:schemeClr val="bg1">
                    <a:lumMod val="95000"/>
                    <a:lumOff val="5000"/>
                  </a:schemeClr>
                </a:solidFill>
                <a:latin typeface="Times New Roman" pitchFamily="18" charset="0"/>
                <a:cs typeface="Times New Roman" pitchFamily="18" charset="0"/>
              </a:rPr>
              <a:t>e.g.; </a:t>
            </a:r>
            <a:r>
              <a:rPr lang="en-US" i="1" dirty="0" smtClean="0">
                <a:solidFill>
                  <a:schemeClr val="bg1">
                    <a:lumMod val="95000"/>
                    <a:lumOff val="5000"/>
                  </a:schemeClr>
                </a:solidFill>
                <a:latin typeface="Times New Roman" pitchFamily="18" charset="0"/>
                <a:cs typeface="Times New Roman" pitchFamily="18" charset="0"/>
              </a:rPr>
              <a:t>Nitrous Oxide </a:t>
            </a:r>
            <a:r>
              <a:rPr lang="en-US" dirty="0" smtClean="0">
                <a:solidFill>
                  <a:schemeClr val="bg1">
                    <a:lumMod val="95000"/>
                    <a:lumOff val="5000"/>
                  </a:schemeClr>
                </a:solidFill>
                <a:latin typeface="Times New Roman" pitchFamily="18" charset="0"/>
                <a:cs typeface="Times New Roman" pitchFamily="18" charset="0"/>
              </a:rPr>
              <a:t>(N2O ) and </a:t>
            </a:r>
            <a:r>
              <a:rPr lang="en-US" i="1" dirty="0" smtClean="0">
                <a:solidFill>
                  <a:schemeClr val="bg1">
                    <a:lumMod val="95000"/>
                    <a:lumOff val="5000"/>
                  </a:schemeClr>
                </a:solidFill>
                <a:latin typeface="Times New Roman" pitchFamily="18" charset="0"/>
                <a:cs typeface="Times New Roman" pitchFamily="18" charset="0"/>
              </a:rPr>
              <a:t>Ketamine.</a:t>
            </a:r>
            <a:endParaRPr lang="en-US" dirty="0">
              <a:solidFill>
                <a:schemeClr val="bg1">
                  <a:lumMod val="95000"/>
                  <a:lumOff val="5000"/>
                </a:schemeClr>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11</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5517061"/>
      </p:ext>
    </p:extLst>
  </p:cSld>
  <p:clrMapOvr>
    <a:masterClrMapping/>
  </p:clrMapOvr>
  <mc:AlternateContent xmlns:mc="http://schemas.openxmlformats.org/markup-compatibility/2006">
    <mc:Choice xmlns:p14="http://schemas.microsoft.com/office/powerpoint/2010/main" Requires="p14">
      <p:transition spd="slow" p14:dur="2000" advTm="65008"/>
    </mc:Choice>
    <mc:Fallback>
      <p:transition spd="slow" advTm="6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680421"/>
            <a:ext cx="8229600" cy="1143000"/>
          </a:xfrm>
          <a:prstGeom prst="rect">
            <a:avLst/>
          </a:prstGeom>
        </p:spPr>
        <p:txBody>
          <a:bodyPr>
            <a:normAutofit fontScale="82500" lnSpcReduction="10000"/>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lumMod val="95000"/>
                    <a:lumOff val="5000"/>
                  </a:schemeClr>
                </a:solidFill>
                <a:latin typeface="Times New Roman" pitchFamily="18" charset="0"/>
                <a:cs typeface="Times New Roman" pitchFamily="18" charset="0"/>
              </a:rPr>
              <a:t>Pharmacokinetics of anesthetics(LO5)</a:t>
            </a:r>
            <a:r>
              <a:rPr lang="en-US" dirty="0" smtClean="0">
                <a:solidFill>
                  <a:schemeClr val="bg1">
                    <a:lumMod val="95000"/>
                    <a:lumOff val="5000"/>
                  </a:schemeClr>
                </a:solidFill>
              </a:rPr>
              <a:t/>
            </a:r>
            <a:br>
              <a:rPr lang="en-US" dirty="0" smtClean="0">
                <a:solidFill>
                  <a:schemeClr val="bg1">
                    <a:lumMod val="95000"/>
                    <a:lumOff val="5000"/>
                  </a:schemeClr>
                </a:solidFill>
              </a:rPr>
            </a:br>
            <a:endParaRPr lang="en-US" dirty="0">
              <a:solidFill>
                <a:schemeClr val="bg1">
                  <a:lumMod val="95000"/>
                  <a:lumOff val="5000"/>
                </a:schemeClr>
              </a:solidFill>
            </a:endParaRPr>
          </a:p>
        </p:txBody>
      </p:sp>
      <p:sp>
        <p:nvSpPr>
          <p:cNvPr id="13" name="Content Placeholder 2"/>
          <p:cNvSpPr txBox="1">
            <a:spLocks/>
          </p:cNvSpPr>
          <p:nvPr/>
        </p:nvSpPr>
        <p:spPr>
          <a:xfrm>
            <a:off x="457200" y="1066800"/>
            <a:ext cx="8229600" cy="4570318"/>
          </a:xfrm>
          <a:prstGeom prst="rect">
            <a:avLst/>
          </a:prstGeom>
        </p:spPr>
        <p:txBody>
          <a:bodyPr>
            <a:normAutofit fontScale="925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b="1" dirty="0" smtClean="0">
                <a:solidFill>
                  <a:schemeClr val="tx2">
                    <a:lumMod val="25000"/>
                  </a:schemeClr>
                </a:solidFill>
                <a:latin typeface="Times New Roman" pitchFamily="18" charset="0"/>
                <a:cs typeface="Times New Roman" pitchFamily="18" charset="0"/>
              </a:rPr>
              <a:t>     </a:t>
            </a:r>
          </a:p>
          <a:p>
            <a:pPr>
              <a:buFont typeface="Arial" pitchFamily="34" charset="0"/>
              <a:buNone/>
            </a:pPr>
            <a:r>
              <a:rPr lang="en-US" b="1" dirty="0" smtClean="0">
                <a:solidFill>
                  <a:schemeClr val="tx2">
                    <a:lumMod val="25000"/>
                  </a:schemeClr>
                </a:solidFill>
                <a:latin typeface="Times New Roman" pitchFamily="18" charset="0"/>
                <a:cs typeface="Times New Roman" pitchFamily="18" charset="0"/>
              </a:rPr>
              <a:t> Inhalational anesthetics ADME</a:t>
            </a:r>
          </a:p>
          <a:p>
            <a:r>
              <a:rPr lang="en-US" sz="2000" b="1" dirty="0" smtClean="0">
                <a:solidFill>
                  <a:schemeClr val="bg1"/>
                </a:solidFill>
                <a:latin typeface="Times New Roman" pitchFamily="18" charset="0"/>
                <a:cs typeface="Times New Roman" pitchFamily="18" charset="0"/>
              </a:rPr>
              <a:t>All inhalational agent  given titrated by evaporator mixed with carrier O2 , air or nitrous oxide and fed to </a:t>
            </a:r>
            <a:r>
              <a:rPr lang="en-US" sz="2000" b="1" dirty="0" err="1" smtClean="0">
                <a:solidFill>
                  <a:schemeClr val="bg1"/>
                </a:solidFill>
                <a:latin typeface="Times New Roman" pitchFamily="18" charset="0"/>
                <a:cs typeface="Times New Roman" pitchFamily="18" charset="0"/>
              </a:rPr>
              <a:t>Resp.System</a:t>
            </a:r>
            <a:r>
              <a:rPr lang="en-US" sz="2000" b="1" dirty="0" smtClean="0">
                <a:solidFill>
                  <a:schemeClr val="bg1"/>
                </a:solidFill>
                <a:latin typeface="Times New Roman" pitchFamily="18" charset="0"/>
                <a:cs typeface="Times New Roman" pitchFamily="18" charset="0"/>
              </a:rPr>
              <a:t> by mask under spontaneous or controlled respiration to achieve MAC</a:t>
            </a:r>
          </a:p>
          <a:p>
            <a:r>
              <a:rPr lang="en-US" sz="2000" b="1" dirty="0" smtClean="0">
                <a:solidFill>
                  <a:schemeClr val="bg1"/>
                </a:solidFill>
                <a:latin typeface="Times New Roman" pitchFamily="18" charset="0"/>
                <a:cs typeface="Times New Roman" pitchFamily="18" charset="0"/>
              </a:rPr>
              <a:t>MAC( minimal alveolar conc.)</a:t>
            </a:r>
            <a:r>
              <a:rPr lang="en-US" sz="2000" dirty="0" smtClean="0">
                <a:solidFill>
                  <a:schemeClr val="bg1"/>
                </a:solidFill>
                <a:latin typeface="Times New Roman" pitchFamily="18" charset="0"/>
                <a:cs typeface="Times New Roman" pitchFamily="18" charset="0"/>
              </a:rPr>
              <a:t> defined as percentage of inhaled anesthetics that abolish response for surgical incision in 50% of patients</a:t>
            </a:r>
            <a:r>
              <a:rPr lang="en-US" sz="2000" b="1" dirty="0" smtClean="0">
                <a:solidFill>
                  <a:schemeClr val="bg1"/>
                </a:solidFill>
                <a:latin typeface="Times New Roman" pitchFamily="18" charset="0"/>
                <a:cs typeface="Times New Roman" pitchFamily="18" charset="0"/>
              </a:rPr>
              <a:t> ,the low MAC mean potent inhaled anesthetic</a:t>
            </a:r>
          </a:p>
          <a:p>
            <a:endParaRPr lang="en-US" sz="2000" b="1" dirty="0" smtClean="0">
              <a:solidFill>
                <a:schemeClr val="bg1"/>
              </a:solidFill>
              <a:latin typeface="Times New Roman" pitchFamily="18" charset="0"/>
              <a:cs typeface="Times New Roman" pitchFamily="18" charset="0"/>
            </a:endParaRPr>
          </a:p>
          <a:p>
            <a:r>
              <a:rPr lang="en-US" sz="2000" dirty="0" smtClean="0">
                <a:solidFill>
                  <a:schemeClr val="bg1"/>
                </a:solidFill>
                <a:latin typeface="Times New Roman" pitchFamily="18" charset="0"/>
                <a:cs typeface="Times New Roman" pitchFamily="18" charset="0"/>
              </a:rPr>
              <a:t>Usually </a:t>
            </a:r>
            <a:r>
              <a:rPr lang="en-US" sz="2000" dirty="0" err="1" smtClean="0">
                <a:solidFill>
                  <a:schemeClr val="bg1"/>
                </a:solidFill>
                <a:latin typeface="Times New Roman" pitchFamily="18" charset="0"/>
                <a:cs typeface="Times New Roman" pitchFamily="18" charset="0"/>
              </a:rPr>
              <a:t>fluranes</a:t>
            </a:r>
            <a:r>
              <a:rPr lang="en-US" sz="2000" dirty="0" smtClean="0">
                <a:solidFill>
                  <a:schemeClr val="bg1"/>
                </a:solidFill>
                <a:latin typeface="Times New Roman" pitchFamily="18" charset="0"/>
                <a:cs typeface="Times New Roman" pitchFamily="18" charset="0"/>
              </a:rPr>
              <a:t> MACs falls between 1-6% of  volume of expired gases . in practice MAC used as standard unit  of delivery so for most of inhalational agents typical anesthesia achieved by 1.2-1.5 MAC. The MAC significantly reduced by using adjuvant like nitrous oxide and opiate fentanyl.</a:t>
            </a: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b="1" dirty="0" smtClean="0">
              <a:latin typeface="Times New Roman" pitchFamily="18" charset="0"/>
              <a:cs typeface="Times New Roman" pitchFamily="18" charset="0"/>
            </a:endParaRPr>
          </a:p>
          <a:p>
            <a:pPr>
              <a:buFont typeface="Arial" pitchFamily="34" charset="0"/>
              <a:buNone/>
            </a:pPr>
            <a:endParaRPr lang="en-US" dirty="0">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12</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35580452"/>
      </p:ext>
    </p:extLst>
  </p:cSld>
  <p:clrMapOvr>
    <a:masterClrMapping/>
  </p:clrMapOvr>
  <mc:AlternateContent xmlns:mc="http://schemas.openxmlformats.org/markup-compatibility/2006">
    <mc:Choice xmlns:p14="http://schemas.microsoft.com/office/powerpoint/2010/main" Requires="p14">
      <p:transition spd="slow" p14:dur="2000" advTm="161590"/>
    </mc:Choice>
    <mc:Fallback>
      <p:transition spd="slow" advTm="16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513753"/>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Black" panose="020B0A04020102020204" pitchFamily="34" charset="0"/>
              </a:rPr>
              <a:t>CONTINUE</a:t>
            </a:r>
            <a:endParaRPr lang="ar-IQ" dirty="0">
              <a:solidFill>
                <a:schemeClr val="bg1"/>
              </a:solidFill>
              <a:latin typeface="Arial Black" panose="020B0A04020102020204" pitchFamily="34" charset="0"/>
            </a:endParaRPr>
          </a:p>
        </p:txBody>
      </p:sp>
      <p:sp>
        <p:nvSpPr>
          <p:cNvPr id="13" name="Content Placeholder 2"/>
          <p:cNvSpPr txBox="1">
            <a:spLocks/>
          </p:cNvSpPr>
          <p:nvPr/>
        </p:nvSpPr>
        <p:spPr>
          <a:xfrm>
            <a:off x="457200" y="1600201"/>
            <a:ext cx="8534400" cy="4525963"/>
          </a:xfrm>
          <a:prstGeom prst="rect">
            <a:avLst/>
          </a:prstGeom>
        </p:spPr>
        <p:txBody>
          <a:bodyPr>
            <a:normAutofit/>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i="1" dirty="0" smtClean="0">
                <a:solidFill>
                  <a:schemeClr val="bg1"/>
                </a:solidFill>
              </a:rPr>
              <a:t>Blood: Gas Coefficient :</a:t>
            </a:r>
            <a:r>
              <a:rPr lang="en-US" dirty="0" smtClean="0">
                <a:solidFill>
                  <a:schemeClr val="bg1"/>
                </a:solidFill>
                <a:latin typeface="Times New Roman" panose="02020603050405020304" pitchFamily="18" charset="0"/>
                <a:cs typeface="Times New Roman" panose="02020603050405020304" pitchFamily="18" charset="0"/>
              </a:rPr>
              <a:t>The  amount of inhaled agent  passes readily down its concentration from the alveoli into the bloodstream. describes the volume of gas in liters that can dissolve in one liter of blood. For isoflurane, this is 1.4 so a liter of blood could dissolve 1.4 liters of isoflurane. The </a:t>
            </a:r>
            <a:r>
              <a:rPr lang="en-US" i="1" dirty="0" smtClean="0">
                <a:solidFill>
                  <a:schemeClr val="bg1"/>
                </a:solidFill>
                <a:latin typeface="Times New Roman" panose="02020603050405020304" pitchFamily="18" charset="0"/>
                <a:cs typeface="Times New Roman" panose="02020603050405020304" pitchFamily="18" charset="0"/>
              </a:rPr>
              <a:t>higher </a:t>
            </a:r>
            <a:r>
              <a:rPr lang="en-US" dirty="0" smtClean="0">
                <a:solidFill>
                  <a:schemeClr val="bg1"/>
                </a:solidFill>
                <a:latin typeface="Times New Roman" panose="02020603050405020304" pitchFamily="18" charset="0"/>
                <a:cs typeface="Times New Roman" panose="02020603050405020304" pitchFamily="18" charset="0"/>
              </a:rPr>
              <a:t>the blood: gas coefficient, the </a:t>
            </a:r>
            <a:r>
              <a:rPr lang="en-US" i="1" dirty="0" smtClean="0">
                <a:solidFill>
                  <a:schemeClr val="bg1"/>
                </a:solidFill>
                <a:latin typeface="Times New Roman" panose="02020603050405020304" pitchFamily="18" charset="0"/>
                <a:cs typeface="Times New Roman" panose="02020603050405020304" pitchFamily="18" charset="0"/>
              </a:rPr>
              <a:t>more readily </a:t>
            </a:r>
            <a:r>
              <a:rPr lang="en-US" dirty="0" smtClean="0">
                <a:solidFill>
                  <a:schemeClr val="bg1"/>
                </a:solidFill>
                <a:latin typeface="Times New Roman" panose="02020603050405020304" pitchFamily="18" charset="0"/>
                <a:cs typeface="Times New Roman" panose="02020603050405020304" pitchFamily="18" charset="0"/>
              </a:rPr>
              <a:t>it will enter the blood. </a:t>
            </a:r>
            <a:r>
              <a:rPr lang="en-US" b="1" i="1" dirty="0" smtClean="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 </a:t>
            </a:r>
            <a:r>
              <a:rPr lang="en-US" b="1" i="1" dirty="0" smtClean="0">
                <a:solidFill>
                  <a:schemeClr val="bg1"/>
                </a:solidFill>
                <a:latin typeface="Times New Roman" panose="02020603050405020304" pitchFamily="18" charset="0"/>
                <a:cs typeface="Times New Roman" panose="02020603050405020304" pitchFamily="18" charset="0"/>
              </a:rPr>
              <a:t> </a:t>
            </a:r>
            <a:endParaRPr lang="ar-IQ" dirty="0">
              <a:solidFill>
                <a:schemeClr val="bg1"/>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13</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91937178"/>
      </p:ext>
    </p:extLst>
  </p:cSld>
  <p:clrMapOvr>
    <a:masterClrMapping/>
  </p:clrMapOvr>
  <mc:AlternateContent xmlns:mc="http://schemas.openxmlformats.org/markup-compatibility/2006">
    <mc:Choice xmlns:p14="http://schemas.microsoft.com/office/powerpoint/2010/main" Requires="p14">
      <p:transition spd="slow" p14:dur="2000" advTm="65751"/>
    </mc:Choice>
    <mc:Fallback>
      <p:transition spd="slow" advTm="6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693802"/>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Black" panose="020B0A04020102020204" pitchFamily="34" charset="0"/>
              </a:rPr>
              <a:t>CONTINUE</a:t>
            </a:r>
            <a:endParaRPr lang="ar-IQ" dirty="0">
              <a:solidFill>
                <a:schemeClr val="bg1"/>
              </a:solidFill>
              <a:latin typeface="Arial Black" panose="020B0A04020102020204" pitchFamily="34" charset="0"/>
            </a:endParaRPr>
          </a:p>
        </p:txBody>
      </p:sp>
      <p:sp>
        <p:nvSpPr>
          <p:cNvPr id="13" name="Content Placeholder 2"/>
          <p:cNvSpPr txBox="1">
            <a:spLocks/>
          </p:cNvSpPr>
          <p:nvPr/>
        </p:nvSpPr>
        <p:spPr>
          <a:xfrm>
            <a:off x="457200" y="1600201"/>
            <a:ext cx="8229600" cy="4525963"/>
          </a:xfrm>
          <a:prstGeom prst="rect">
            <a:avLst/>
          </a:prstGeom>
        </p:spPr>
        <p:txBody>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latin typeface="Times New Roman" panose="02020603050405020304" pitchFamily="18" charset="0"/>
                <a:cs typeface="Times New Roman" panose="02020603050405020304" pitchFamily="18" charset="0"/>
              </a:rPr>
              <a:t>Tissue: Blood Coefficients: When the gas reach blood its effect will depend on blood supply of organ and its tissue type:                 brain&gt;muscle &gt;fat :  1.6   2.9    45</a:t>
            </a:r>
          </a:p>
          <a:p>
            <a:r>
              <a:rPr lang="en-US" dirty="0" smtClean="0">
                <a:solidFill>
                  <a:schemeClr val="bg1"/>
                </a:solidFill>
                <a:latin typeface="Times New Roman" panose="02020603050405020304" pitchFamily="18" charset="0"/>
                <a:cs typeface="Times New Roman" panose="02020603050405020304" pitchFamily="18" charset="0"/>
              </a:rPr>
              <a:t>Metabolism; Inhalation drugs mostly eliminated by lung and rarely by hepatic </a:t>
            </a:r>
          </a:p>
          <a:p>
            <a:r>
              <a:rPr lang="en-US" dirty="0" smtClean="0">
                <a:solidFill>
                  <a:schemeClr val="bg1"/>
                </a:solidFill>
                <a:latin typeface="Times New Roman" panose="02020603050405020304" pitchFamily="18" charset="0"/>
                <a:cs typeface="Times New Roman" panose="02020603050405020304" pitchFamily="18" charset="0"/>
              </a:rPr>
              <a:t>Recovery time; few hrs. to days and depend on compartments</a:t>
            </a:r>
            <a:endParaRPr lang="ar-IQ" dirty="0">
              <a:solidFill>
                <a:schemeClr val="bg1"/>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14</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5335684"/>
      </p:ext>
    </p:extLst>
  </p:cSld>
  <p:clrMapOvr>
    <a:masterClrMapping/>
  </p:clrMapOvr>
  <mc:AlternateContent xmlns:mc="http://schemas.openxmlformats.org/markup-compatibility/2006">
    <mc:Choice xmlns:p14="http://schemas.microsoft.com/office/powerpoint/2010/main" Requires="p14">
      <p:transition spd="slow" p14:dur="2000" advTm="173001"/>
    </mc:Choice>
    <mc:Fallback>
      <p:transition spd="slow" advTm="17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668459"/>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Black" panose="020B0A04020102020204" pitchFamily="34" charset="0"/>
              </a:rPr>
              <a:t>CONTINUE</a:t>
            </a:r>
            <a:endParaRPr lang="en-US" dirty="0">
              <a:solidFill>
                <a:schemeClr val="bg1"/>
              </a:solidFill>
              <a:latin typeface="Arial Black" panose="020B0A04020102020204" pitchFamily="34" charset="0"/>
            </a:endParaRPr>
          </a:p>
        </p:txBody>
      </p:sp>
      <p:sp>
        <p:nvSpPr>
          <p:cNvPr id="13" name="Content Placeholder 2"/>
          <p:cNvSpPr txBox="1">
            <a:spLocks/>
          </p:cNvSpPr>
          <p:nvPr/>
        </p:nvSpPr>
        <p:spPr>
          <a:xfrm>
            <a:off x="457200" y="1600201"/>
            <a:ext cx="8229600" cy="4525963"/>
          </a:xfrm>
          <a:prstGeom prst="rect">
            <a:avLst/>
          </a:prstGeom>
        </p:spPr>
        <p:txBody>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chemeClr val="accent2">
                    <a:lumMod val="50000"/>
                  </a:schemeClr>
                </a:solidFill>
                <a:latin typeface="Times New Roman" pitchFamily="18" charset="0"/>
                <a:cs typeface="Times New Roman" pitchFamily="18" charset="0"/>
              </a:rPr>
              <a:t>Elimination</a:t>
            </a:r>
            <a:r>
              <a:rPr lang="en-US" dirty="0" smtClean="0">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Throughout the lung with adequate oxygenation at latter stages of surgical procedure. So  when drug conc. decreased in blood the drug redistributed from tissue to the blood and then from alveolar vein to alveoli then out the lung</a:t>
            </a:r>
            <a:endParaRPr lang="en-US" dirty="0">
              <a:solidFill>
                <a:schemeClr val="bg1"/>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15</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5527050"/>
      </p:ext>
    </p:extLst>
  </p:cSld>
  <p:clrMapOvr>
    <a:masterClrMapping/>
  </p:clrMapOvr>
  <mc:AlternateContent xmlns:mc="http://schemas.openxmlformats.org/markup-compatibility/2006">
    <mc:Choice xmlns:p14="http://schemas.microsoft.com/office/powerpoint/2010/main" Requires="p14">
      <p:transition spd="slow" p14:dur="2000" advTm="32895"/>
    </mc:Choice>
    <mc:Fallback>
      <p:transition spd="slow" advTm="32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343975" y="680421"/>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latin typeface="Arial Black" panose="020B0A04020102020204" pitchFamily="34" charset="0"/>
                <a:cs typeface="Times New Roman" pitchFamily="18" charset="0"/>
              </a:rPr>
              <a:t>I.V Anesthetic Agent(ADME)</a:t>
            </a:r>
            <a:endParaRPr lang="en-US" sz="4000" dirty="0">
              <a:solidFill>
                <a:schemeClr val="bg1"/>
              </a:solidFill>
              <a:latin typeface="Arial Black" panose="020B0A04020102020204" pitchFamily="34" charset="0"/>
              <a:cs typeface="Times New Roman" pitchFamily="18" charset="0"/>
            </a:endParaRPr>
          </a:p>
        </p:txBody>
      </p:sp>
      <p:sp>
        <p:nvSpPr>
          <p:cNvPr id="13" name="Content Placeholder 2"/>
          <p:cNvSpPr txBox="1">
            <a:spLocks/>
          </p:cNvSpPr>
          <p:nvPr/>
        </p:nvSpPr>
        <p:spPr>
          <a:xfrm>
            <a:off x="457200" y="1600201"/>
            <a:ext cx="8229600" cy="4525963"/>
          </a:xfrm>
          <a:prstGeom prst="rect">
            <a:avLst/>
          </a:prstGeom>
        </p:spPr>
        <p:txBody>
          <a:bodyPr>
            <a:normAutofit fontScale="77500" lnSpcReduction="200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err="1" smtClean="0">
                <a:solidFill>
                  <a:schemeClr val="accent2">
                    <a:lumMod val="50000"/>
                  </a:schemeClr>
                </a:solidFill>
                <a:latin typeface="Times New Roman" panose="02020603050405020304" pitchFamily="18" charset="0"/>
                <a:cs typeface="Times New Roman" pitchFamily="18" charset="0"/>
              </a:rPr>
              <a:t>Propofol</a:t>
            </a:r>
            <a:r>
              <a:rPr lang="en-US" dirty="0" smtClean="0">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is the commonest drug used</a:t>
            </a:r>
          </a:p>
          <a:p>
            <a:r>
              <a:rPr lang="en-US" dirty="0" smtClean="0">
                <a:solidFill>
                  <a:schemeClr val="bg1"/>
                </a:solidFill>
                <a:latin typeface="Times New Roman" pitchFamily="18" charset="0"/>
                <a:cs typeface="Times New Roman" pitchFamily="18" charset="0"/>
              </a:rPr>
              <a:t>Rapid onset of action with 20 second and last for 5-10 min</a:t>
            </a:r>
          </a:p>
          <a:p>
            <a:r>
              <a:rPr lang="en-US" dirty="0" smtClean="0">
                <a:solidFill>
                  <a:schemeClr val="bg1"/>
                </a:solidFill>
                <a:latin typeface="Times New Roman" pitchFamily="18" charset="0"/>
                <a:cs typeface="Times New Roman" pitchFamily="18" charset="0"/>
              </a:rPr>
              <a:t>Short duration due to </a:t>
            </a:r>
            <a:r>
              <a:rPr lang="en-US" b="1" dirty="0" smtClean="0">
                <a:solidFill>
                  <a:schemeClr val="accent2">
                    <a:lumMod val="50000"/>
                  </a:schemeClr>
                </a:solidFill>
                <a:latin typeface="Times New Roman" pitchFamily="18" charset="0"/>
                <a:cs typeface="Times New Roman" pitchFamily="18" charset="0"/>
              </a:rPr>
              <a:t>redistribution</a:t>
            </a:r>
            <a:r>
              <a:rPr lang="en-US" dirty="0" smtClean="0">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from CNS to other compartment so repeated doses needed or given for short term procedure</a:t>
            </a:r>
          </a:p>
          <a:p>
            <a:r>
              <a:rPr lang="en-US" dirty="0" smtClean="0">
                <a:solidFill>
                  <a:schemeClr val="bg1"/>
                </a:solidFill>
                <a:latin typeface="Times New Roman" pitchFamily="18" charset="0"/>
                <a:cs typeface="Times New Roman" pitchFamily="18" charset="0"/>
              </a:rPr>
              <a:t>Eliminated by liver. These result in a half-life of about 2 hrs.</a:t>
            </a:r>
          </a:p>
          <a:p>
            <a:r>
              <a:rPr lang="en-US" dirty="0" smtClean="0">
                <a:solidFill>
                  <a:schemeClr val="bg1"/>
                </a:solidFill>
                <a:latin typeface="Times New Roman" pitchFamily="18" charset="0"/>
                <a:cs typeface="Times New Roman" pitchFamily="18" charset="0"/>
              </a:rPr>
              <a:t> Further supplementary dosing by bolus or infusion may be given if the anesthetist is using </a:t>
            </a:r>
            <a:r>
              <a:rPr lang="en-US" dirty="0" err="1" smtClean="0">
                <a:solidFill>
                  <a:schemeClr val="bg1"/>
                </a:solidFill>
                <a:latin typeface="Times New Roman" panose="02020603050405020304" pitchFamily="18" charset="0"/>
                <a:cs typeface="Times New Roman" panose="02020603050405020304" pitchFamily="18" charset="0"/>
              </a:rPr>
              <a:t>propofol</a:t>
            </a:r>
            <a:r>
              <a:rPr lang="en-US" dirty="0" smtClean="0">
                <a:solidFill>
                  <a:schemeClr val="bg1"/>
                </a:solidFill>
                <a:latin typeface="Times New Roman" panose="02020603050405020304" pitchFamily="18" charset="0"/>
                <a:cs typeface="Times New Roman" panose="02020603050405020304" pitchFamily="18" charset="0"/>
              </a:rPr>
              <a:t> as an adjunct in order to lower the </a:t>
            </a:r>
            <a:r>
              <a:rPr lang="en-US" dirty="0" err="1" smtClean="0">
                <a:solidFill>
                  <a:schemeClr val="bg1"/>
                </a:solidFill>
                <a:latin typeface="Times New Roman" panose="02020603050405020304" pitchFamily="18" charset="0"/>
                <a:cs typeface="Times New Roman" panose="02020603050405020304" pitchFamily="18" charset="0"/>
              </a:rPr>
              <a:t>flurane</a:t>
            </a:r>
            <a:r>
              <a:rPr lang="en-US" dirty="0" smtClean="0">
                <a:solidFill>
                  <a:schemeClr val="bg1"/>
                </a:solidFill>
                <a:latin typeface="Times New Roman" panose="02020603050405020304" pitchFamily="18" charset="0"/>
                <a:cs typeface="Times New Roman" panose="02020603050405020304" pitchFamily="18" charset="0"/>
              </a:rPr>
              <a:t> MAC. It can also be used alone for short procedure</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16</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99936918"/>
      </p:ext>
    </p:extLst>
  </p:cSld>
  <p:clrMapOvr>
    <a:masterClrMapping/>
  </p:clrMapOvr>
  <mc:AlternateContent xmlns:mc="http://schemas.openxmlformats.org/markup-compatibility/2006">
    <mc:Choice xmlns:p14="http://schemas.microsoft.com/office/powerpoint/2010/main" Requires="p14">
      <p:transition spd="slow" p14:dur="2000" advTm="85804"/>
    </mc:Choice>
    <mc:Fallback>
      <p:transition spd="slow" advTm="8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680421"/>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Black" panose="020B0A04020102020204" pitchFamily="34" charset="0"/>
              </a:rPr>
              <a:t>Ketamine</a:t>
            </a:r>
            <a:endParaRPr lang="ar-IQ" dirty="0">
              <a:solidFill>
                <a:schemeClr val="bg1"/>
              </a:solidFill>
              <a:latin typeface="Arial Black" panose="020B0A04020102020204" pitchFamily="34" charset="0"/>
            </a:endParaRPr>
          </a:p>
        </p:txBody>
      </p:sp>
      <p:sp>
        <p:nvSpPr>
          <p:cNvPr id="13" name="Content Placeholder 2"/>
          <p:cNvSpPr txBox="1">
            <a:spLocks/>
          </p:cNvSpPr>
          <p:nvPr/>
        </p:nvSpPr>
        <p:spPr>
          <a:xfrm>
            <a:off x="457200" y="1600201"/>
            <a:ext cx="8229600" cy="4525963"/>
          </a:xfrm>
          <a:prstGeom prst="rect">
            <a:avLst/>
          </a:prstGeom>
        </p:spPr>
        <p:txBody>
          <a:bodyPr>
            <a:normAutofit fontScale="92500" lnSpcReduction="100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latin typeface="Times New Roman" panose="02020603050405020304" pitchFamily="18" charset="0"/>
                <a:cs typeface="Times New Roman" panose="02020603050405020304" pitchFamily="18" charset="0"/>
              </a:rPr>
              <a:t>-The only induction agent which has analgesic property.</a:t>
            </a:r>
          </a:p>
          <a:p>
            <a:r>
              <a:rPr lang="en-US" dirty="0" smtClean="0">
                <a:solidFill>
                  <a:schemeClr val="bg1"/>
                </a:solidFill>
                <a:latin typeface="Times New Roman" panose="02020603050405020304" pitchFamily="18" charset="0"/>
                <a:cs typeface="Times New Roman" panose="02020603050405020304" pitchFamily="18" charset="0"/>
              </a:rPr>
              <a:t>-It produce unconsciousness within SECONDS and last for 15 minutes.</a:t>
            </a:r>
          </a:p>
          <a:p>
            <a:r>
              <a:rPr lang="en-US" dirty="0" smtClean="0">
                <a:solidFill>
                  <a:schemeClr val="bg1"/>
                </a:solidFill>
                <a:latin typeface="Times New Roman" panose="02020603050405020304" pitchFamily="18" charset="0"/>
                <a:cs typeface="Times New Roman" panose="02020603050405020304" pitchFamily="18" charset="0"/>
              </a:rPr>
              <a:t>-It is metabolized in liver to alcohol and excreted in urine</a:t>
            </a:r>
          </a:p>
          <a:p>
            <a:r>
              <a:rPr lang="en-US" dirty="0" smtClean="0">
                <a:solidFill>
                  <a:schemeClr val="bg1"/>
                </a:solidFill>
                <a:latin typeface="Times New Roman" panose="02020603050405020304" pitchFamily="18" charset="0"/>
                <a:cs typeface="Times New Roman" panose="02020603050405020304" pitchFamily="18" charset="0"/>
              </a:rPr>
              <a:t> Uses:</a:t>
            </a:r>
          </a:p>
          <a:p>
            <a:r>
              <a:rPr lang="en-US" dirty="0" smtClean="0">
                <a:solidFill>
                  <a:schemeClr val="bg1"/>
                </a:solidFill>
                <a:latin typeface="Times New Roman" panose="02020603050405020304" pitchFamily="18" charset="0"/>
                <a:cs typeface="Times New Roman" panose="02020603050405020304" pitchFamily="18" charset="0"/>
              </a:rPr>
              <a:t>*For induction of anesthesia</a:t>
            </a:r>
          </a:p>
          <a:p>
            <a:r>
              <a:rPr lang="en-US" dirty="0" smtClean="0">
                <a:solidFill>
                  <a:schemeClr val="bg1"/>
                </a:solidFill>
                <a:latin typeface="Times New Roman" panose="02020603050405020304" pitchFamily="18" charset="0"/>
                <a:cs typeface="Times New Roman" panose="02020603050405020304" pitchFamily="18" charset="0"/>
              </a:rPr>
              <a:t>*For diagnostic procedures in children</a:t>
            </a:r>
            <a:endParaRPr lang="ar-IQ" dirty="0">
              <a:solidFill>
                <a:schemeClr val="bg1"/>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17</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37362845"/>
      </p:ext>
    </p:extLst>
  </p:cSld>
  <p:clrMapOvr>
    <a:masterClrMapping/>
  </p:clrMapOvr>
  <mc:AlternateContent xmlns:mc="http://schemas.openxmlformats.org/markup-compatibility/2006">
    <mc:Choice xmlns:p14="http://schemas.microsoft.com/office/powerpoint/2010/main" Requires="p14">
      <p:transition spd="slow" p14:dur="2000" advTm="53124"/>
    </mc:Choice>
    <mc:Fallback>
      <p:transition spd="slow" advTm="5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2" name="Rectangle 11"/>
          <p:cNvSpPr/>
          <p:nvPr/>
        </p:nvSpPr>
        <p:spPr>
          <a:xfrm>
            <a:off x="837543" y="690732"/>
            <a:ext cx="7287456" cy="1560179"/>
          </a:xfrm>
          <a:prstGeom prst="rect">
            <a:avLst/>
          </a:prstGeom>
        </p:spPr>
        <p:txBody>
          <a:bodyPr wrap="square" lIns="82048" tIns="41025" rIns="82048" bIns="41025">
            <a:spAutoFit/>
          </a:bodyPr>
          <a:lstStyle/>
          <a:p>
            <a:pPr algn="ctr" defTabSz="820487" fontAlgn="base">
              <a:spcBef>
                <a:spcPct val="0"/>
              </a:spcBef>
              <a:spcAft>
                <a:spcPct val="0"/>
              </a:spcAft>
              <a:defRPr/>
            </a:pPr>
            <a:r>
              <a:rPr lang="en-US" sz="3200" b="1" dirty="0" smtClean="0">
                <a:solidFill>
                  <a:schemeClr val="bg1"/>
                </a:solidFill>
                <a:latin typeface="Arial Black" panose="020B0A04020102020204" pitchFamily="34" charset="0"/>
                <a:cs typeface="Times New Roman" pitchFamily="18" charset="0"/>
              </a:rPr>
              <a:t>Anesthesia </a:t>
            </a:r>
            <a:r>
              <a:rPr lang="en-US" sz="3200" b="1" dirty="0">
                <a:solidFill>
                  <a:schemeClr val="bg1"/>
                </a:solidFill>
                <a:latin typeface="Arial Black" panose="020B0A04020102020204" pitchFamily="34" charset="0"/>
                <a:cs typeface="Times New Roman" pitchFamily="18" charset="0"/>
              </a:rPr>
              <a:t>–Synergistic Drug-Drug Interactions in </a:t>
            </a:r>
            <a:r>
              <a:rPr lang="en-US" sz="3200" b="1" dirty="0" smtClean="0">
                <a:solidFill>
                  <a:schemeClr val="bg1"/>
                </a:solidFill>
                <a:latin typeface="Arial Black" panose="020B0A04020102020204" pitchFamily="34" charset="0"/>
                <a:cs typeface="Times New Roman" pitchFamily="18" charset="0"/>
              </a:rPr>
              <a:t>Surgery(LO6)</a:t>
            </a:r>
            <a:endParaRPr lang="en-US" sz="2800" b="1" kern="0" dirty="0">
              <a:solidFill>
                <a:schemeClr val="bg1"/>
              </a:solidFill>
              <a:latin typeface="Arial Black" panose="020B0A04020102020204" pitchFamily="34" charset="0"/>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Content Placeholder 2"/>
          <p:cNvSpPr txBox="1">
            <a:spLocks/>
          </p:cNvSpPr>
          <p:nvPr/>
        </p:nvSpPr>
        <p:spPr>
          <a:xfrm>
            <a:off x="76200" y="2209801"/>
            <a:ext cx="9067800" cy="4571999"/>
          </a:xfrm>
          <a:prstGeom prst="rect">
            <a:avLst/>
          </a:prstGeom>
        </p:spPr>
        <p:txBody>
          <a:bodyPr vert="horz" lIns="91429" tIns="45714" rIns="91429" bIns="45714"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latin typeface="Times New Roman" panose="02020603050405020304" pitchFamily="18" charset="0"/>
                <a:cs typeface="Times New Roman" panose="02020603050405020304" pitchFamily="18" charset="0"/>
              </a:rPr>
              <a:t>Many of adjuvant drugs given together with </a:t>
            </a:r>
            <a:r>
              <a:rPr lang="en-US" dirty="0" err="1" smtClean="0">
                <a:solidFill>
                  <a:schemeClr val="bg1"/>
                </a:solidFill>
                <a:latin typeface="Times New Roman" panose="02020603050405020304" pitchFamily="18" charset="0"/>
                <a:cs typeface="Times New Roman" panose="02020603050405020304" pitchFamily="18" charset="0"/>
              </a:rPr>
              <a:t>flurane</a:t>
            </a:r>
            <a:r>
              <a:rPr lang="en-US" dirty="0" smtClean="0">
                <a:solidFill>
                  <a:schemeClr val="bg1"/>
                </a:solidFill>
                <a:latin typeface="Times New Roman" panose="02020603050405020304" pitchFamily="18" charset="0"/>
                <a:cs typeface="Times New Roman" panose="02020603050405020304" pitchFamily="18" charset="0"/>
              </a:rPr>
              <a:t> as a major anesthetic drug to produce an stable prolong anesthesia and sometime to decrease MAC and also to reduce side effect if we use high conc. Of single drug:</a:t>
            </a:r>
          </a:p>
          <a:p>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a:t>
            </a:r>
            <a:r>
              <a:rPr lang="en-US" b="1" i="1" dirty="0" smtClean="0">
                <a:solidFill>
                  <a:schemeClr val="accent2">
                    <a:lumMod val="50000"/>
                  </a:schemeClr>
                </a:solidFill>
                <a:latin typeface="Times New Roman" panose="02020603050405020304" pitchFamily="18" charset="0"/>
                <a:cs typeface="Times New Roman" panose="02020603050405020304" pitchFamily="18" charset="0"/>
              </a:rPr>
              <a:t>Benzodiazepines</a:t>
            </a:r>
            <a:r>
              <a:rPr lang="en-US" i="1" dirty="0" smtClean="0">
                <a:latin typeface="Times New Roman" panose="02020603050405020304" pitchFamily="18" charset="0"/>
                <a:cs typeface="Times New Roman" panose="02020603050405020304" pitchFamily="18" charset="0"/>
              </a:rPr>
              <a:t> </a:t>
            </a:r>
            <a:r>
              <a:rPr lang="en-US" i="1" dirty="0" smtClean="0">
                <a:solidFill>
                  <a:schemeClr val="bg1"/>
                </a:solidFill>
                <a:latin typeface="Times New Roman" panose="02020603050405020304" pitchFamily="18" charset="0"/>
                <a:cs typeface="Times New Roman" panose="02020603050405020304" pitchFamily="18" charset="0"/>
              </a:rPr>
              <a:t>for inducing </a:t>
            </a:r>
            <a:r>
              <a:rPr lang="en-US" i="1" dirty="0" err="1" smtClean="0">
                <a:solidFill>
                  <a:schemeClr val="bg1"/>
                </a:solidFill>
                <a:latin typeface="Times New Roman" panose="02020603050405020304" pitchFamily="18" charset="0"/>
                <a:cs typeface="Times New Roman" panose="02020603050405020304" pitchFamily="18" charset="0"/>
              </a:rPr>
              <a:t>anxiolysis</a:t>
            </a:r>
            <a:r>
              <a:rPr lang="en-US" i="1" dirty="0" smtClean="0">
                <a:solidFill>
                  <a:schemeClr val="bg1"/>
                </a:solidFill>
                <a:latin typeface="Times New Roman" panose="02020603050405020304" pitchFamily="18" charset="0"/>
                <a:cs typeface="Times New Roman" panose="02020603050405020304" pitchFamily="18" charset="0"/>
              </a:rPr>
              <a:t> </a:t>
            </a:r>
            <a:r>
              <a:rPr lang="en-US" dirty="0" smtClean="0">
                <a:solidFill>
                  <a:schemeClr val="bg1"/>
                </a:solidFill>
                <a:latin typeface="Times New Roman" panose="02020603050405020304" pitchFamily="18" charset="0"/>
                <a:cs typeface="Times New Roman" panose="02020603050405020304" pitchFamily="18" charset="0"/>
              </a:rPr>
              <a:t>and </a:t>
            </a:r>
            <a:r>
              <a:rPr lang="en-US" i="1" dirty="0" smtClean="0">
                <a:solidFill>
                  <a:schemeClr val="bg1"/>
                </a:solidFill>
                <a:latin typeface="Times New Roman" panose="02020603050405020304" pitchFamily="18" charset="0"/>
                <a:cs typeface="Times New Roman" panose="02020603050405020304" pitchFamily="18" charset="0"/>
              </a:rPr>
              <a:t>amnesia (</a:t>
            </a:r>
            <a:r>
              <a:rPr lang="en-US" i="1" u="sng" dirty="0" smtClean="0">
                <a:solidFill>
                  <a:schemeClr val="bg1"/>
                </a:solidFill>
                <a:latin typeface="Times New Roman" panose="02020603050405020304" pitchFamily="18" charset="0"/>
                <a:cs typeface="Times New Roman" panose="02020603050405020304" pitchFamily="18" charset="0"/>
              </a:rPr>
              <a:t>Midazolam</a:t>
            </a:r>
            <a:r>
              <a:rPr lang="en-US" i="1" dirty="0" smtClean="0">
                <a:solidFill>
                  <a:schemeClr val="bg1"/>
                </a:solidFill>
                <a:latin typeface="Times New Roman" panose="02020603050405020304" pitchFamily="18" charset="0"/>
                <a:cs typeface="Times New Roman" panose="02020603050405020304" pitchFamily="18" charset="0"/>
              </a:rPr>
              <a:t>)</a:t>
            </a:r>
          </a:p>
          <a:p>
            <a:r>
              <a:rPr lang="en-US" i="1" dirty="0" smtClean="0">
                <a:solidFill>
                  <a:schemeClr val="bg1">
                    <a:lumMod val="95000"/>
                    <a:lumOff val="5000"/>
                  </a:schemeClr>
                </a:solidFill>
                <a:latin typeface="Times New Roman" panose="02020603050405020304" pitchFamily="18" charset="0"/>
                <a:cs typeface="Times New Roman" panose="02020603050405020304" pitchFamily="18" charset="0"/>
              </a:rPr>
              <a:t>2-</a:t>
            </a:r>
            <a:r>
              <a:rPr lang="en-US" i="1" dirty="0" smtClean="0">
                <a:latin typeface="Times New Roman" panose="02020603050405020304" pitchFamily="18" charset="0"/>
                <a:cs typeface="Times New Roman" panose="02020603050405020304" pitchFamily="18" charset="0"/>
              </a:rPr>
              <a:t> </a:t>
            </a:r>
            <a:r>
              <a:rPr lang="en-US" b="1" i="1" dirty="0" err="1" smtClean="0">
                <a:solidFill>
                  <a:schemeClr val="accent2">
                    <a:lumMod val="50000"/>
                  </a:schemeClr>
                </a:solidFill>
                <a:latin typeface="Times New Roman" panose="02020603050405020304" pitchFamily="18" charset="0"/>
                <a:cs typeface="Times New Roman" panose="02020603050405020304" pitchFamily="18" charset="0"/>
              </a:rPr>
              <a:t>Propofol</a:t>
            </a:r>
            <a:r>
              <a:rPr lang="en-US" b="1" i="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i="1" dirty="0" smtClean="0">
                <a:solidFill>
                  <a:schemeClr val="bg1"/>
                </a:solidFill>
                <a:latin typeface="Times New Roman" panose="02020603050405020304" pitchFamily="18" charset="0"/>
                <a:cs typeface="Times New Roman" panose="02020603050405020304" pitchFamily="18" charset="0"/>
              </a:rPr>
              <a:t>for rapid induction and deep initial sedation</a:t>
            </a:r>
            <a:r>
              <a:rPr lang="en-US" dirty="0" smtClean="0">
                <a:solidFill>
                  <a:schemeClr val="bg1"/>
                </a:solidFill>
                <a:latin typeface="Times New Roman" panose="02020603050405020304" pitchFamily="18" charset="0"/>
                <a:cs typeface="Times New Roman" panose="02020603050405020304" pitchFamily="18" charset="0"/>
              </a:rPr>
              <a:t/>
            </a:r>
            <a:br>
              <a:rPr lang="en-US" dirty="0" smtClean="0">
                <a:solidFill>
                  <a:schemeClr val="bg1"/>
                </a:solidFill>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3-</a:t>
            </a:r>
            <a:r>
              <a:rPr lang="en-US" i="1" dirty="0" smtClean="0">
                <a:latin typeface="Times New Roman" panose="02020603050405020304" pitchFamily="18" charset="0"/>
                <a:cs typeface="Times New Roman" panose="02020603050405020304" pitchFamily="18" charset="0"/>
              </a:rPr>
              <a:t> </a:t>
            </a:r>
            <a:r>
              <a:rPr lang="en-US" b="1" i="1" dirty="0" smtClean="0">
                <a:solidFill>
                  <a:schemeClr val="accent2">
                    <a:lumMod val="50000"/>
                  </a:schemeClr>
                </a:solidFill>
                <a:latin typeface="Times New Roman" panose="02020603050405020304" pitchFamily="18" charset="0"/>
                <a:cs typeface="Times New Roman" panose="02020603050405020304" pitchFamily="18" charset="0"/>
              </a:rPr>
              <a:t>Nitrous </a:t>
            </a:r>
            <a:r>
              <a:rPr lang="en-US" i="1" dirty="0" smtClean="0">
                <a:solidFill>
                  <a:schemeClr val="bg1"/>
                </a:solidFill>
                <a:latin typeface="Times New Roman" panose="02020603050405020304" pitchFamily="18" charset="0"/>
                <a:cs typeface="Times New Roman" panose="02020603050405020304" pitchFamily="18" charset="0"/>
              </a:rPr>
              <a:t>Oxide for analgesia and reducing main inhalational agent MAC</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 </a:t>
            </a:r>
            <a:r>
              <a:rPr lang="en-US" b="1" i="1" dirty="0" smtClean="0">
                <a:solidFill>
                  <a:schemeClr val="accent2">
                    <a:lumMod val="50000"/>
                  </a:schemeClr>
                </a:solidFill>
                <a:latin typeface="Times New Roman" panose="02020603050405020304" pitchFamily="18" charset="0"/>
                <a:cs typeface="Times New Roman" panose="02020603050405020304" pitchFamily="18" charset="0"/>
              </a:rPr>
              <a:t>Opioids </a:t>
            </a:r>
            <a:r>
              <a:rPr lang="en-US" i="1" dirty="0" smtClean="0">
                <a:solidFill>
                  <a:schemeClr val="bg1"/>
                </a:solidFill>
                <a:latin typeface="Times New Roman" panose="02020603050405020304" pitchFamily="18" charset="0"/>
                <a:cs typeface="Times New Roman" panose="02020603050405020304" pitchFamily="18" charset="0"/>
              </a:rPr>
              <a:t>for analgesia (</a:t>
            </a:r>
            <a:r>
              <a:rPr lang="en-US" i="1" u="sng" dirty="0" smtClean="0">
                <a:solidFill>
                  <a:schemeClr val="bg1"/>
                </a:solidFill>
                <a:latin typeface="Times New Roman" panose="02020603050405020304" pitchFamily="18" charset="0"/>
                <a:cs typeface="Times New Roman" panose="02020603050405020304" pitchFamily="18" charset="0"/>
              </a:rPr>
              <a:t>morphine and fentanyl</a:t>
            </a:r>
            <a:r>
              <a:rPr lang="en-US" i="1" dirty="0" smtClean="0">
                <a:solidFill>
                  <a:schemeClr val="bg1"/>
                </a:solidFill>
                <a:latin typeface="Times New Roman" panose="02020603050405020304" pitchFamily="18" charset="0"/>
                <a:cs typeface="Times New Roman" panose="02020603050405020304" pitchFamily="18" charset="0"/>
              </a:rPr>
              <a:t>)</a:t>
            </a:r>
          </a:p>
          <a:p>
            <a:pPr>
              <a:buFont typeface="Arial" pitchFamily="34" charset="0"/>
              <a:buNone/>
            </a:pPr>
            <a:r>
              <a:rPr lang="en-US" i="1" dirty="0" smtClean="0">
                <a:latin typeface="Times New Roman" panose="02020603050405020304" pitchFamily="18" charset="0"/>
                <a:cs typeface="Times New Roman" panose="02020603050405020304" pitchFamily="18" charset="0"/>
              </a:rPr>
              <a:t>      </a:t>
            </a:r>
            <a:r>
              <a:rPr lang="en-US" i="1" dirty="0" smtClean="0">
                <a:solidFill>
                  <a:schemeClr val="bg1">
                    <a:lumMod val="95000"/>
                    <a:lumOff val="5000"/>
                  </a:schemeClr>
                </a:solidFill>
                <a:latin typeface="Times New Roman" panose="02020603050405020304" pitchFamily="18" charset="0"/>
                <a:cs typeface="Times New Roman" panose="02020603050405020304" pitchFamily="18" charset="0"/>
              </a:rPr>
              <a:t>5-</a:t>
            </a:r>
            <a:r>
              <a:rPr lang="en-US" i="1" dirty="0" smtClean="0">
                <a:latin typeface="Times New Roman" panose="02020603050405020304" pitchFamily="18" charset="0"/>
                <a:cs typeface="Times New Roman" panose="02020603050405020304" pitchFamily="18" charset="0"/>
              </a:rPr>
              <a:t> </a:t>
            </a:r>
            <a:r>
              <a:rPr lang="en-US" b="1" i="1" dirty="0" smtClean="0">
                <a:solidFill>
                  <a:schemeClr val="accent2">
                    <a:lumMod val="50000"/>
                  </a:schemeClr>
                </a:solidFill>
                <a:latin typeface="Times New Roman" panose="02020603050405020304" pitchFamily="18" charset="0"/>
                <a:cs typeface="Times New Roman" panose="02020603050405020304" pitchFamily="18" charset="0"/>
              </a:rPr>
              <a:t>Neuromuscular blocking agents </a:t>
            </a:r>
            <a:r>
              <a:rPr lang="en-US" i="1" dirty="0" smtClean="0">
                <a:solidFill>
                  <a:schemeClr val="bg1"/>
                </a:solidFill>
                <a:latin typeface="Times New Roman" panose="02020603050405020304" pitchFamily="18" charset="0"/>
                <a:cs typeface="Times New Roman" panose="02020603050405020304" pitchFamily="18" charset="0"/>
              </a:rPr>
              <a:t>to abolish reflexes and induce muscle relaxation (</a:t>
            </a:r>
            <a:r>
              <a:rPr lang="en-US" i="1" u="sng" dirty="0" err="1" smtClean="0">
                <a:solidFill>
                  <a:schemeClr val="bg1"/>
                </a:solidFill>
                <a:latin typeface="Times New Roman" panose="02020603050405020304" pitchFamily="18" charset="0"/>
                <a:cs typeface="Times New Roman" panose="02020603050405020304" pitchFamily="18" charset="0"/>
              </a:rPr>
              <a:t>tubocurarine</a:t>
            </a:r>
            <a:r>
              <a:rPr lang="en-US" i="1" u="sng" dirty="0" smtClean="0">
                <a:solidFill>
                  <a:schemeClr val="bg1"/>
                </a:solidFill>
                <a:latin typeface="Times New Roman" panose="02020603050405020304" pitchFamily="18" charset="0"/>
                <a:cs typeface="Times New Roman" panose="02020603050405020304" pitchFamily="18" charset="0"/>
              </a:rPr>
              <a:t> and </a:t>
            </a:r>
            <a:r>
              <a:rPr lang="en-US" i="1" u="sng" dirty="0" err="1" smtClean="0">
                <a:solidFill>
                  <a:schemeClr val="bg1"/>
                </a:solidFill>
                <a:latin typeface="Times New Roman" panose="02020603050405020304" pitchFamily="18" charset="0"/>
                <a:cs typeface="Times New Roman" panose="02020603050405020304" pitchFamily="18" charset="0"/>
              </a:rPr>
              <a:t>pancuronium</a:t>
            </a:r>
            <a:r>
              <a:rPr lang="en-US" i="1" dirty="0" smtClean="0">
                <a:solidFill>
                  <a:schemeClr val="bg1"/>
                </a:solidFill>
                <a:latin typeface="Times New Roman" panose="02020603050405020304" pitchFamily="18" charset="0"/>
                <a:cs typeface="Times New Roman" panose="02020603050405020304" pitchFamily="18" charset="0"/>
              </a:rPr>
              <a:t>)</a:t>
            </a:r>
            <a:r>
              <a:rPr lang="en-US" dirty="0" smtClean="0"/>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18</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88762842"/>
      </p:ext>
    </p:extLst>
  </p:cSld>
  <p:clrMapOvr>
    <a:masterClrMapping/>
  </p:clrMapOvr>
  <mc:AlternateContent xmlns:mc="http://schemas.openxmlformats.org/markup-compatibility/2006">
    <mc:Choice xmlns:p14="http://schemas.microsoft.com/office/powerpoint/2010/main" Requires="p14">
      <p:transition spd="slow" p14:dur="2000" advTm="106823"/>
    </mc:Choice>
    <mc:Fallback>
      <p:transition spd="slow" advTm="10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4"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2" name="Rectangle 11"/>
          <p:cNvSpPr/>
          <p:nvPr/>
        </p:nvSpPr>
        <p:spPr>
          <a:xfrm>
            <a:off x="1415069" y="690732"/>
            <a:ext cx="6709930" cy="852301"/>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500" b="1" kern="0" dirty="0">
                <a:solidFill>
                  <a:srgbClr val="000000"/>
                </a:solidFill>
              </a:rPr>
              <a:t>Academic year 2019-2020</a:t>
            </a:r>
          </a:p>
          <a:p>
            <a:pPr algn="ctr" defTabSz="820487" fontAlgn="base">
              <a:spcBef>
                <a:spcPct val="0"/>
              </a:spcBef>
              <a:spcAft>
                <a:spcPct val="0"/>
              </a:spcAft>
              <a:defRPr/>
            </a:pPr>
            <a:r>
              <a:rPr lang="en-US" sz="2500" b="1" kern="0" dirty="0">
                <a:solidFill>
                  <a:srgbClr val="000000"/>
                </a:solidFill>
              </a:rPr>
              <a:t>3</a:t>
            </a:r>
            <a:r>
              <a:rPr lang="en-US" sz="2500" b="1" kern="0" baseline="30000" dirty="0">
                <a:solidFill>
                  <a:srgbClr val="000000"/>
                </a:solidFill>
              </a:rPr>
              <a:t>rd</a:t>
            </a:r>
            <a:r>
              <a:rPr lang="en-US" sz="2500" b="1" kern="0" dirty="0">
                <a:solidFill>
                  <a:srgbClr val="000000"/>
                </a:solidFill>
              </a:rPr>
              <a:t> year S 5/6</a:t>
            </a:r>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381000" y="2209800"/>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lumMod val="95000"/>
                    <a:lumOff val="5000"/>
                  </a:schemeClr>
                </a:solidFill>
                <a:latin typeface="Arial Black" panose="020B0A04020102020204" pitchFamily="34" charset="0"/>
                <a:cs typeface="Times New Roman" pitchFamily="18" charset="0"/>
              </a:rPr>
              <a:t>Adverse effect of </a:t>
            </a:r>
            <a:r>
              <a:rPr lang="en-US" dirty="0" err="1" smtClean="0">
                <a:solidFill>
                  <a:schemeClr val="bg1">
                    <a:lumMod val="95000"/>
                    <a:lumOff val="5000"/>
                  </a:schemeClr>
                </a:solidFill>
                <a:latin typeface="Arial Black" panose="020B0A04020102020204" pitchFamily="34" charset="0"/>
                <a:cs typeface="Times New Roman" pitchFamily="18" charset="0"/>
              </a:rPr>
              <a:t>anaesthetic</a:t>
            </a:r>
            <a:r>
              <a:rPr lang="en-US" dirty="0" smtClean="0">
                <a:solidFill>
                  <a:schemeClr val="bg1">
                    <a:lumMod val="95000"/>
                    <a:lumOff val="5000"/>
                  </a:schemeClr>
                </a:solidFill>
                <a:latin typeface="Arial Black" panose="020B0A04020102020204" pitchFamily="34" charset="0"/>
                <a:cs typeface="Times New Roman" pitchFamily="18" charset="0"/>
              </a:rPr>
              <a:t> drugs(LO7)</a:t>
            </a:r>
            <a:endParaRPr lang="en-US" dirty="0">
              <a:solidFill>
                <a:schemeClr val="bg1">
                  <a:lumMod val="95000"/>
                  <a:lumOff val="5000"/>
                </a:schemeClr>
              </a:solidFill>
              <a:latin typeface="Arial Black" panose="020B0A04020102020204" pitchFamily="34" charset="0"/>
              <a:cs typeface="Times New Roman"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19</a:t>
            </a:fld>
            <a:endParaRPr lang="en-US" dirty="0">
              <a:solidFill>
                <a:schemeClr val="bg1"/>
              </a:solidFil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3112435"/>
      </p:ext>
    </p:extLst>
  </p:cSld>
  <p:clrMapOvr>
    <a:masterClrMapping/>
  </p:clrMapOvr>
  <mc:AlternateContent xmlns:mc="http://schemas.openxmlformats.org/markup-compatibility/2006">
    <mc:Choice xmlns:p14="http://schemas.microsoft.com/office/powerpoint/2010/main" Requires="p14">
      <p:transition spd="slow" p14:dur="2000" advTm="3505"/>
    </mc:Choice>
    <mc:Fallback>
      <p:transition spd="slow" advTm="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6"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2" name="Rectangle 11"/>
          <p:cNvSpPr/>
          <p:nvPr/>
        </p:nvSpPr>
        <p:spPr>
          <a:xfrm>
            <a:off x="1415069" y="690732"/>
            <a:ext cx="6709930" cy="852301"/>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500" b="1" kern="0" dirty="0">
                <a:solidFill>
                  <a:srgbClr val="000000"/>
                </a:solidFill>
              </a:rPr>
              <a:t>Academic year 2019-2020</a:t>
            </a:r>
          </a:p>
          <a:p>
            <a:pPr algn="ctr" defTabSz="820487" fontAlgn="base">
              <a:spcBef>
                <a:spcPct val="0"/>
              </a:spcBef>
              <a:spcAft>
                <a:spcPct val="0"/>
              </a:spcAft>
              <a:defRPr/>
            </a:pPr>
            <a:r>
              <a:rPr lang="en-US" sz="2500" b="1" kern="0" dirty="0">
                <a:solidFill>
                  <a:srgbClr val="000000"/>
                </a:solidFill>
              </a:rPr>
              <a:t>3</a:t>
            </a:r>
            <a:r>
              <a:rPr lang="en-US" sz="2500" b="1" kern="0" baseline="30000" dirty="0">
                <a:solidFill>
                  <a:srgbClr val="000000"/>
                </a:solidFill>
              </a:rPr>
              <a:t>rd</a:t>
            </a:r>
            <a:r>
              <a:rPr lang="en-US" sz="2500" b="1" kern="0" dirty="0">
                <a:solidFill>
                  <a:srgbClr val="000000"/>
                </a:solidFill>
              </a:rPr>
              <a:t> year S 5/6</a:t>
            </a:r>
          </a:p>
        </p:txBody>
      </p:sp>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3" name="Title 1"/>
          <p:cNvSpPr txBox="1">
            <a:spLocks/>
          </p:cNvSpPr>
          <p:nvPr/>
        </p:nvSpPr>
        <p:spPr>
          <a:xfrm>
            <a:off x="769016" y="1752600"/>
            <a:ext cx="7772400" cy="1470025"/>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lumMod val="95000"/>
                    <a:lumOff val="5000"/>
                  </a:schemeClr>
                </a:solidFill>
                <a:latin typeface="Times New Roman" pitchFamily="18" charset="0"/>
                <a:cs typeface="Times New Roman" pitchFamily="18" charset="0"/>
              </a:rPr>
              <a:t>INTRODUCTION TO ANAESTHETICS</a:t>
            </a:r>
            <a:endParaRPr lang="en-US" dirty="0">
              <a:solidFill>
                <a:schemeClr val="bg1">
                  <a:lumMod val="95000"/>
                  <a:lumOff val="5000"/>
                </a:schemeClr>
              </a:solidFill>
              <a:latin typeface="Times New Roman" pitchFamily="18" charset="0"/>
              <a:cs typeface="Times New Roman" pitchFamily="18" charset="0"/>
            </a:endParaRPr>
          </a:p>
        </p:txBody>
      </p:sp>
      <p:sp>
        <p:nvSpPr>
          <p:cNvPr id="14" name="Subtitle 2"/>
          <p:cNvSpPr txBox="1">
            <a:spLocks/>
          </p:cNvSpPr>
          <p:nvPr/>
        </p:nvSpPr>
        <p:spPr>
          <a:xfrm>
            <a:off x="943034" y="3886200"/>
            <a:ext cx="6829366" cy="1752600"/>
          </a:xfrm>
          <a:prstGeom prst="rect">
            <a:avLst/>
          </a:prstGeom>
        </p:spPr>
        <p:txBody>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smtClean="0">
                <a:solidFill>
                  <a:schemeClr val="bg1">
                    <a:lumMod val="95000"/>
                    <a:lumOff val="5000"/>
                  </a:schemeClr>
                </a:solidFill>
                <a:latin typeface="Times New Roman" pitchFamily="18" charset="0"/>
                <a:cs typeface="Times New Roman" pitchFamily="18" charset="0"/>
              </a:rPr>
              <a:t>by</a:t>
            </a:r>
          </a:p>
          <a:p>
            <a:pPr marL="0" indent="0">
              <a:buNone/>
            </a:pPr>
            <a:r>
              <a:rPr lang="en-US" dirty="0" smtClean="0">
                <a:solidFill>
                  <a:schemeClr val="bg1">
                    <a:lumMod val="95000"/>
                    <a:lumOff val="5000"/>
                  </a:schemeClr>
                </a:solidFill>
                <a:latin typeface="Times New Roman" pitchFamily="18" charset="0"/>
                <a:cs typeface="Times New Roman" pitchFamily="18" charset="0"/>
              </a:rPr>
              <a:t>Prof .Dr. </a:t>
            </a:r>
            <a:r>
              <a:rPr lang="en-US" dirty="0" err="1" smtClean="0">
                <a:solidFill>
                  <a:schemeClr val="bg1">
                    <a:lumMod val="95000"/>
                    <a:lumOff val="5000"/>
                  </a:schemeClr>
                </a:solidFill>
                <a:latin typeface="Times New Roman" pitchFamily="18" charset="0"/>
                <a:cs typeface="Times New Roman" pitchFamily="18" charset="0"/>
              </a:rPr>
              <a:t>Mazin</a:t>
            </a:r>
            <a:r>
              <a:rPr lang="en-US" dirty="0" smtClean="0">
                <a:solidFill>
                  <a:schemeClr val="bg1">
                    <a:lumMod val="95000"/>
                    <a:lumOff val="5000"/>
                  </a:schemeClr>
                </a:solidFill>
                <a:latin typeface="Times New Roman" pitchFamily="18" charset="0"/>
                <a:cs typeface="Times New Roman" pitchFamily="18" charset="0"/>
              </a:rPr>
              <a:t> </a:t>
            </a:r>
            <a:r>
              <a:rPr lang="en-US" dirty="0" err="1" smtClean="0">
                <a:solidFill>
                  <a:schemeClr val="bg1">
                    <a:lumMod val="95000"/>
                    <a:lumOff val="5000"/>
                  </a:schemeClr>
                </a:solidFill>
                <a:latin typeface="Times New Roman" pitchFamily="18" charset="0"/>
                <a:cs typeface="Times New Roman" pitchFamily="18" charset="0"/>
              </a:rPr>
              <a:t>Hawwaz</a:t>
            </a:r>
            <a:r>
              <a:rPr lang="en-US" dirty="0" smtClean="0">
                <a:solidFill>
                  <a:schemeClr val="bg1">
                    <a:lumMod val="95000"/>
                    <a:lumOff val="5000"/>
                  </a:schemeClr>
                </a:solidFill>
                <a:latin typeface="Times New Roman" pitchFamily="18" charset="0"/>
                <a:cs typeface="Times New Roman" pitchFamily="18" charset="0"/>
              </a:rPr>
              <a:t> </a:t>
            </a:r>
            <a:r>
              <a:rPr lang="en-US" dirty="0" err="1" smtClean="0">
                <a:solidFill>
                  <a:schemeClr val="bg1">
                    <a:lumMod val="95000"/>
                    <a:lumOff val="5000"/>
                  </a:schemeClr>
                </a:solidFill>
                <a:latin typeface="Times New Roman" pitchFamily="18" charset="0"/>
                <a:cs typeface="Times New Roman" pitchFamily="18" charset="0"/>
              </a:rPr>
              <a:t>Abdulridha</a:t>
            </a:r>
            <a:endParaRPr lang="en-US" dirty="0">
              <a:solidFill>
                <a:schemeClr val="bg1">
                  <a:lumMod val="95000"/>
                  <a:lumOff val="5000"/>
                </a:schemeClr>
              </a:solidFill>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chemeClr val="bg1"/>
                </a:solidFill>
              </a:rPr>
              <a:pPr/>
              <a:t>2</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8293153"/>
      </p:ext>
    </p:extLst>
  </p:cSld>
  <p:clrMapOvr>
    <a:masterClrMapping/>
  </p:clrMapOvr>
  <mc:AlternateContent xmlns:mc="http://schemas.openxmlformats.org/markup-compatibility/2006">
    <mc:Choice xmlns:p14="http://schemas.microsoft.com/office/powerpoint/2010/main" Requires="p14">
      <p:transition spd="slow" p14:dur="2000" advTm="13580"/>
    </mc:Choice>
    <mc:Fallback>
      <p:transition spd="slow" advTm="1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476270"/>
            <a:ext cx="8229600" cy="1143000"/>
          </a:xfrm>
          <a:prstGeom prst="rect">
            <a:avLst/>
          </a:prstGeom>
        </p:spPr>
        <p:txBody>
          <a:bodyPr>
            <a:noAutofit/>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lumMod val="95000"/>
                    <a:lumOff val="5000"/>
                  </a:schemeClr>
                </a:solidFill>
                <a:latin typeface="Arial Black" panose="020B0A04020102020204" pitchFamily="34" charset="0"/>
                <a:cs typeface="Times New Roman" pitchFamily="18" charset="0"/>
              </a:rPr>
              <a:t/>
            </a:r>
            <a:br>
              <a:rPr lang="en-US" sz="2800" b="1" dirty="0" smtClean="0">
                <a:solidFill>
                  <a:schemeClr val="bg1">
                    <a:lumMod val="95000"/>
                    <a:lumOff val="5000"/>
                  </a:schemeClr>
                </a:solidFill>
                <a:latin typeface="Arial Black" panose="020B0A04020102020204" pitchFamily="34" charset="0"/>
                <a:cs typeface="Times New Roman" pitchFamily="18" charset="0"/>
              </a:rPr>
            </a:br>
            <a:r>
              <a:rPr lang="en-US" sz="2800" b="1" dirty="0" smtClean="0">
                <a:solidFill>
                  <a:schemeClr val="bg1">
                    <a:lumMod val="95000"/>
                    <a:lumOff val="5000"/>
                  </a:schemeClr>
                </a:solidFill>
                <a:latin typeface="Arial Black" panose="020B0A04020102020204" pitchFamily="34" charset="0"/>
                <a:cs typeface="Times New Roman" pitchFamily="18" charset="0"/>
              </a:rPr>
              <a:t/>
            </a:r>
            <a:br>
              <a:rPr lang="en-US" sz="2800" b="1" dirty="0" smtClean="0">
                <a:solidFill>
                  <a:schemeClr val="bg1">
                    <a:lumMod val="95000"/>
                    <a:lumOff val="5000"/>
                  </a:schemeClr>
                </a:solidFill>
                <a:latin typeface="Arial Black" panose="020B0A04020102020204" pitchFamily="34" charset="0"/>
                <a:cs typeface="Times New Roman" pitchFamily="18" charset="0"/>
              </a:rPr>
            </a:br>
            <a:r>
              <a:rPr lang="en-US" sz="2800" b="1" dirty="0" smtClean="0">
                <a:solidFill>
                  <a:schemeClr val="bg1">
                    <a:lumMod val="95000"/>
                    <a:lumOff val="5000"/>
                  </a:schemeClr>
                </a:solidFill>
                <a:latin typeface="Arial Black" panose="020B0A04020102020204" pitchFamily="34" charset="0"/>
                <a:cs typeface="Times New Roman" pitchFamily="18" charset="0"/>
              </a:rPr>
              <a:t>Adverse effect of</a:t>
            </a:r>
            <a:r>
              <a:rPr lang="en-US" sz="2800" b="1" i="1" dirty="0" smtClean="0">
                <a:solidFill>
                  <a:schemeClr val="bg1">
                    <a:lumMod val="95000"/>
                    <a:lumOff val="5000"/>
                  </a:schemeClr>
                </a:solidFill>
                <a:latin typeface="Arial Black" panose="020B0A04020102020204" pitchFamily="34" charset="0"/>
                <a:cs typeface="Times New Roman" pitchFamily="18" charset="0"/>
              </a:rPr>
              <a:t> Inhalational  </a:t>
            </a:r>
            <a:r>
              <a:rPr lang="en-US" sz="2800" b="1" i="1" dirty="0" err="1" smtClean="0">
                <a:solidFill>
                  <a:schemeClr val="bg1">
                    <a:lumMod val="95000"/>
                    <a:lumOff val="5000"/>
                  </a:schemeClr>
                </a:solidFill>
                <a:latin typeface="Arial Black" panose="020B0A04020102020204" pitchFamily="34" charset="0"/>
                <a:cs typeface="Times New Roman" pitchFamily="18" charset="0"/>
              </a:rPr>
              <a:t>Fluranes</a:t>
            </a:r>
            <a:r>
              <a:rPr lang="en-US" sz="2800" b="1" dirty="0" smtClean="0">
                <a:solidFill>
                  <a:schemeClr val="bg1">
                    <a:lumMod val="95000"/>
                    <a:lumOff val="5000"/>
                  </a:schemeClr>
                </a:solidFill>
                <a:latin typeface="Arial Black" panose="020B0A04020102020204" pitchFamily="34" charset="0"/>
                <a:cs typeface="Times New Roman" pitchFamily="18" charset="0"/>
              </a:rPr>
              <a:t/>
            </a:r>
            <a:br>
              <a:rPr lang="en-US" sz="2800" b="1" dirty="0" smtClean="0">
                <a:solidFill>
                  <a:schemeClr val="bg1">
                    <a:lumMod val="95000"/>
                    <a:lumOff val="5000"/>
                  </a:schemeClr>
                </a:solidFill>
                <a:latin typeface="Arial Black" panose="020B0A04020102020204" pitchFamily="34" charset="0"/>
                <a:cs typeface="Times New Roman" pitchFamily="18" charset="0"/>
              </a:rPr>
            </a:br>
            <a:r>
              <a:rPr lang="en-US" sz="2800" b="1" dirty="0" smtClean="0">
                <a:solidFill>
                  <a:schemeClr val="bg1">
                    <a:lumMod val="95000"/>
                    <a:lumOff val="5000"/>
                  </a:schemeClr>
                </a:solidFill>
                <a:latin typeface="Arial Black" panose="020B0A04020102020204" pitchFamily="34" charset="0"/>
                <a:cs typeface="Times New Roman" pitchFamily="18" charset="0"/>
              </a:rPr>
              <a:t/>
            </a:r>
            <a:br>
              <a:rPr lang="en-US" sz="2800" b="1" dirty="0" smtClean="0">
                <a:solidFill>
                  <a:schemeClr val="bg1">
                    <a:lumMod val="95000"/>
                    <a:lumOff val="5000"/>
                  </a:schemeClr>
                </a:solidFill>
                <a:latin typeface="Arial Black" panose="020B0A04020102020204" pitchFamily="34" charset="0"/>
                <a:cs typeface="Times New Roman" pitchFamily="18" charset="0"/>
              </a:rPr>
            </a:br>
            <a:r>
              <a:rPr lang="en-US" sz="2800" b="1" dirty="0" smtClean="0">
                <a:solidFill>
                  <a:schemeClr val="bg1">
                    <a:lumMod val="95000"/>
                    <a:lumOff val="5000"/>
                  </a:schemeClr>
                </a:solidFill>
                <a:latin typeface="Arial Black" panose="020B0A04020102020204" pitchFamily="34" charset="0"/>
                <a:cs typeface="Times New Roman" pitchFamily="18" charset="0"/>
              </a:rPr>
              <a:t>  </a:t>
            </a:r>
            <a:endParaRPr lang="en-US" sz="2800" b="1" dirty="0">
              <a:solidFill>
                <a:schemeClr val="bg1">
                  <a:lumMod val="95000"/>
                  <a:lumOff val="5000"/>
                </a:schemeClr>
              </a:solidFill>
              <a:latin typeface="Arial Black" panose="020B0A04020102020204" pitchFamily="34" charset="0"/>
              <a:cs typeface="Times New Roman" pitchFamily="18" charset="0"/>
            </a:endParaRPr>
          </a:p>
        </p:txBody>
      </p:sp>
      <p:sp>
        <p:nvSpPr>
          <p:cNvPr id="13" name="Content Placeholder 2"/>
          <p:cNvSpPr txBox="1">
            <a:spLocks/>
          </p:cNvSpPr>
          <p:nvPr/>
        </p:nvSpPr>
        <p:spPr>
          <a:xfrm>
            <a:off x="457200" y="1981200"/>
            <a:ext cx="8229600" cy="5029200"/>
          </a:xfrm>
          <a:prstGeom prst="rect">
            <a:avLst/>
          </a:prstGeom>
        </p:spPr>
        <p:txBody>
          <a:bodyPr>
            <a:normAutofit fontScale="70000" lnSpcReduction="200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290" indent="-514290">
              <a:buFont typeface="+mj-lt"/>
              <a:buAutoNum type="arabicPeriod"/>
            </a:pPr>
            <a:r>
              <a:rPr lang="en-US" dirty="0" smtClean="0">
                <a:solidFill>
                  <a:schemeClr val="bg1">
                    <a:lumMod val="95000"/>
                    <a:lumOff val="5000"/>
                  </a:schemeClr>
                </a:solidFill>
                <a:latin typeface="Times New Roman" pitchFamily="18" charset="0"/>
                <a:cs typeface="Times New Roman" pitchFamily="18" charset="0"/>
              </a:rPr>
              <a:t>Cardiovascular and respiratory depression due to decrease neural activity in medullary control center</a:t>
            </a:r>
          </a:p>
          <a:p>
            <a:pPr marL="514290" indent="-514290">
              <a:buFont typeface="+mj-lt"/>
              <a:buAutoNum type="arabicPeriod"/>
            </a:pPr>
            <a:r>
              <a:rPr lang="en-US" dirty="0" smtClean="0">
                <a:solidFill>
                  <a:schemeClr val="bg1">
                    <a:lumMod val="95000"/>
                    <a:lumOff val="5000"/>
                  </a:schemeClr>
                </a:solidFill>
                <a:latin typeface="Times New Roman" pitchFamily="18" charset="0"/>
                <a:cs typeface="Times New Roman" pitchFamily="18" charset="0"/>
              </a:rPr>
              <a:t>Arrhythmia and hypotension due to decrease vascular resistance due to effect of drug on arteriolar smooth muscle.</a:t>
            </a:r>
          </a:p>
          <a:p>
            <a:pPr marL="514290" indent="-514290">
              <a:buFont typeface="+mj-lt"/>
              <a:buAutoNum type="arabicPeriod"/>
            </a:pPr>
            <a:r>
              <a:rPr lang="en-US" dirty="0" smtClean="0">
                <a:solidFill>
                  <a:schemeClr val="bg1">
                    <a:lumMod val="95000"/>
                    <a:lumOff val="5000"/>
                  </a:schemeClr>
                </a:solidFill>
                <a:latin typeface="Times New Roman" pitchFamily="18" charset="0"/>
                <a:cs typeface="Times New Roman" pitchFamily="18" charset="0"/>
              </a:rPr>
              <a:t>Increase cerebral blood flow and increase ICP due to decrease vascular resistance.</a:t>
            </a:r>
          </a:p>
          <a:p>
            <a:pPr marL="514290" indent="-514290">
              <a:buFont typeface="+mj-lt"/>
              <a:buAutoNum type="arabicPeriod"/>
            </a:pPr>
            <a:r>
              <a:rPr lang="en-US" dirty="0" err="1" smtClean="0">
                <a:solidFill>
                  <a:schemeClr val="bg1">
                    <a:lumMod val="95000"/>
                    <a:lumOff val="5000"/>
                  </a:schemeClr>
                </a:solidFill>
                <a:latin typeface="Times New Roman" pitchFamily="18" charset="0"/>
                <a:cs typeface="Times New Roman" pitchFamily="18" charset="0"/>
              </a:rPr>
              <a:t>Flurane</a:t>
            </a:r>
            <a:r>
              <a:rPr lang="en-US" dirty="0" smtClean="0">
                <a:solidFill>
                  <a:schemeClr val="bg1">
                    <a:lumMod val="95000"/>
                    <a:lumOff val="5000"/>
                  </a:schemeClr>
                </a:solidFill>
                <a:latin typeface="Times New Roman" pitchFamily="18" charset="0"/>
                <a:cs typeface="Times New Roman" pitchFamily="18" charset="0"/>
              </a:rPr>
              <a:t> cause Broncho-dilation but isoflurane and </a:t>
            </a:r>
            <a:r>
              <a:rPr lang="en-US" dirty="0" err="1" smtClean="0">
                <a:solidFill>
                  <a:schemeClr val="bg1">
                    <a:lumMod val="95000"/>
                    <a:lumOff val="5000"/>
                  </a:schemeClr>
                </a:solidFill>
                <a:latin typeface="Times New Roman" pitchFamily="18" charset="0"/>
                <a:cs typeface="Times New Roman" pitchFamily="18" charset="0"/>
              </a:rPr>
              <a:t>desflurane</a:t>
            </a:r>
            <a:r>
              <a:rPr lang="en-US" dirty="0" smtClean="0">
                <a:solidFill>
                  <a:schemeClr val="bg1">
                    <a:lumMod val="95000"/>
                    <a:lumOff val="5000"/>
                  </a:schemeClr>
                </a:solidFill>
                <a:latin typeface="Times New Roman" pitchFamily="18" charset="0"/>
                <a:cs typeface="Times New Roman" pitchFamily="18" charset="0"/>
              </a:rPr>
              <a:t> can act as airway irritants during induction causing coughing and laryngospasm</a:t>
            </a:r>
          </a:p>
          <a:p>
            <a:pPr marL="514290" indent="-514290">
              <a:buFont typeface="+mj-lt"/>
              <a:buAutoNum type="arabicPeriod"/>
            </a:pPr>
            <a:r>
              <a:rPr lang="en-US" dirty="0" smtClean="0">
                <a:solidFill>
                  <a:schemeClr val="bg1">
                    <a:lumMod val="95000"/>
                    <a:lumOff val="5000"/>
                  </a:schemeClr>
                </a:solidFill>
                <a:latin typeface="Times New Roman" pitchFamily="18" charset="0"/>
                <a:cs typeface="Times New Roman" pitchFamily="18" charset="0"/>
              </a:rPr>
              <a:t>Malignant hyperthermia(</a:t>
            </a:r>
            <a:r>
              <a:rPr lang="en-US" dirty="0" smtClean="0">
                <a:solidFill>
                  <a:schemeClr val="bg1">
                    <a:lumMod val="95000"/>
                    <a:lumOff val="5000"/>
                  </a:schemeClr>
                </a:solidFill>
              </a:rPr>
              <a:t>muscle tetany due to massive </a:t>
            </a:r>
            <a:r>
              <a:rPr lang="en-US" dirty="0" err="1" smtClean="0">
                <a:solidFill>
                  <a:schemeClr val="bg1">
                    <a:lumMod val="95000"/>
                    <a:lumOff val="5000"/>
                  </a:schemeClr>
                </a:solidFill>
              </a:rPr>
              <a:t>flurane</a:t>
            </a:r>
            <a:r>
              <a:rPr lang="en-US" dirty="0" smtClean="0">
                <a:solidFill>
                  <a:schemeClr val="bg1">
                    <a:lumMod val="95000"/>
                    <a:lumOff val="5000"/>
                  </a:schemeClr>
                </a:solidFill>
              </a:rPr>
              <a:t> induced sarcoplasmic Ca2+ release )</a:t>
            </a:r>
            <a:r>
              <a:rPr lang="en-US" dirty="0" smtClean="0">
                <a:solidFill>
                  <a:schemeClr val="bg1">
                    <a:lumMod val="95000"/>
                    <a:lumOff val="5000"/>
                  </a:schemeClr>
                </a:solidFill>
                <a:latin typeface="Times New Roman" pitchFamily="18" charset="0"/>
                <a:cs typeface="Times New Roman" pitchFamily="18" charset="0"/>
              </a:rPr>
              <a:t/>
            </a:r>
            <a:br>
              <a:rPr lang="en-US" dirty="0" smtClean="0">
                <a:solidFill>
                  <a:schemeClr val="bg1">
                    <a:lumMod val="95000"/>
                    <a:lumOff val="5000"/>
                  </a:schemeClr>
                </a:solidFill>
                <a:latin typeface="Times New Roman" pitchFamily="18" charset="0"/>
                <a:cs typeface="Times New Roman" pitchFamily="18" charset="0"/>
              </a:rPr>
            </a:br>
            <a:r>
              <a:rPr lang="en-US" dirty="0" smtClean="0">
                <a:solidFill>
                  <a:schemeClr val="bg1">
                    <a:lumMod val="95000"/>
                    <a:lumOff val="5000"/>
                  </a:schemeClr>
                </a:solidFill>
                <a:latin typeface="Times New Roman" pitchFamily="18" charset="0"/>
                <a:cs typeface="Times New Roman" pitchFamily="18" charset="0"/>
              </a:rPr>
              <a:t/>
            </a:r>
            <a:br>
              <a:rPr lang="en-US" dirty="0" smtClean="0">
                <a:solidFill>
                  <a:schemeClr val="bg1">
                    <a:lumMod val="95000"/>
                    <a:lumOff val="5000"/>
                  </a:schemeClr>
                </a:solidFill>
                <a:latin typeface="Times New Roman" pitchFamily="18" charset="0"/>
                <a:cs typeface="Times New Roman" pitchFamily="18" charset="0"/>
              </a:rPr>
            </a:br>
            <a:r>
              <a:rPr lang="en-US" dirty="0" smtClean="0">
                <a:solidFill>
                  <a:schemeClr val="bg1">
                    <a:lumMod val="95000"/>
                    <a:lumOff val="5000"/>
                  </a:schemeClr>
                </a:solidFill>
                <a:latin typeface="Times New Roman" pitchFamily="18" charset="0"/>
                <a:cs typeface="Times New Roman" pitchFamily="18" charset="0"/>
              </a:rPr>
              <a:t> </a:t>
            </a:r>
            <a:br>
              <a:rPr lang="en-US" dirty="0" smtClean="0">
                <a:solidFill>
                  <a:schemeClr val="bg1">
                    <a:lumMod val="95000"/>
                    <a:lumOff val="5000"/>
                  </a:schemeClr>
                </a:solidFill>
                <a:latin typeface="Times New Roman" pitchFamily="18" charset="0"/>
                <a:cs typeface="Times New Roman" pitchFamily="18" charset="0"/>
              </a:rPr>
            </a:br>
            <a:r>
              <a:rPr lang="en-US" dirty="0" smtClean="0">
                <a:solidFill>
                  <a:schemeClr val="bg1">
                    <a:lumMod val="95000"/>
                    <a:lumOff val="5000"/>
                  </a:schemeClr>
                </a:solidFill>
                <a:latin typeface="Times New Roman" pitchFamily="18" charset="0"/>
                <a:cs typeface="Times New Roman" pitchFamily="18" charset="0"/>
              </a:rPr>
              <a:t/>
            </a:r>
            <a:br>
              <a:rPr lang="en-US" dirty="0" smtClean="0">
                <a:solidFill>
                  <a:schemeClr val="bg1">
                    <a:lumMod val="95000"/>
                    <a:lumOff val="5000"/>
                  </a:schemeClr>
                </a:solidFill>
                <a:latin typeface="Times New Roman" pitchFamily="18" charset="0"/>
                <a:cs typeface="Times New Roman" pitchFamily="18" charset="0"/>
              </a:rPr>
            </a:br>
            <a:endParaRPr lang="en-US" dirty="0">
              <a:solidFill>
                <a:schemeClr val="bg1">
                  <a:lumMod val="95000"/>
                  <a:lumOff val="5000"/>
                </a:schemeClr>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20</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27535579"/>
      </p:ext>
    </p:extLst>
  </p:cSld>
  <p:clrMapOvr>
    <a:masterClrMapping/>
  </p:clrMapOvr>
  <mc:AlternateContent xmlns:mc="http://schemas.openxmlformats.org/markup-compatibility/2006">
    <mc:Choice xmlns:p14="http://schemas.microsoft.com/office/powerpoint/2010/main" Requires="p14">
      <p:transition spd="slow" p14:dur="2000" advTm="122212"/>
    </mc:Choice>
    <mc:Fallback>
      <p:transition spd="slow" advTm="12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heel(1)">
                                      <p:cBhvr>
                                        <p:cTn id="11" dur="20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4"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0" name="Rectangle 9"/>
          <p:cNvSpPr/>
          <p:nvPr/>
        </p:nvSpPr>
        <p:spPr>
          <a:xfrm>
            <a:off x="439434" y="2346214"/>
            <a:ext cx="7691662" cy="4237835"/>
          </a:xfrm>
          <a:prstGeom prst="rect">
            <a:avLst/>
          </a:prstGeom>
          <a:ln>
            <a:noFill/>
          </a:ln>
        </p:spPr>
        <p:txBody>
          <a:bodyPr wrap="square" lIns="82048" tIns="41025" rIns="82048" bIns="41025">
            <a:spAutoFit/>
          </a:bodyPr>
          <a:lstStyle/>
          <a:p>
            <a:pPr defTabSz="820487" fontAlgn="base">
              <a:spcBef>
                <a:spcPct val="0"/>
              </a:spcBef>
              <a:spcAft>
                <a:spcPct val="0"/>
              </a:spcAft>
            </a:pPr>
            <a:r>
              <a:rPr lang="en-US" b="1" dirty="0" smtClean="0">
                <a:solidFill>
                  <a:srgbClr val="000000"/>
                </a:solidFill>
                <a:latin typeface="Times New Roman" panose="02020603050405020304" pitchFamily="18" charset="0"/>
                <a:cs typeface="Times New Roman" panose="02020603050405020304" pitchFamily="18" charset="0"/>
              </a:rPr>
              <a:t>1-Expansion </a:t>
            </a:r>
            <a:r>
              <a:rPr lang="en-US" b="1" dirty="0">
                <a:solidFill>
                  <a:srgbClr val="000000"/>
                </a:solidFill>
                <a:latin typeface="Times New Roman" panose="02020603050405020304" pitchFamily="18" charset="0"/>
                <a:cs typeface="Times New Roman" panose="02020603050405020304" pitchFamily="18" charset="0"/>
              </a:rPr>
              <a:t>of airway cavities including sinuses and the middle ear This is dangerous in patients with a pneumothorax or vascular air emboli .</a:t>
            </a:r>
          </a:p>
          <a:p>
            <a:pPr defTabSz="820487" fontAlgn="base">
              <a:spcBef>
                <a:spcPct val="0"/>
              </a:spcBef>
              <a:spcAft>
                <a:spcPct val="0"/>
              </a:spcAft>
            </a:pPr>
            <a:endParaRPr lang="en-US" b="1"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endParaRPr lang="en-US" b="1"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endParaRPr lang="en-US" b="1"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r>
              <a:rPr lang="en-US" b="1" dirty="0" smtClean="0">
                <a:solidFill>
                  <a:srgbClr val="000000"/>
                </a:solidFill>
                <a:latin typeface="Times New Roman" panose="02020603050405020304" pitchFamily="18" charset="0"/>
                <a:cs typeface="Times New Roman" panose="02020603050405020304" pitchFamily="18" charset="0"/>
              </a:rPr>
              <a:t>2-     </a:t>
            </a:r>
            <a:r>
              <a:rPr lang="en-US" b="1" dirty="0">
                <a:solidFill>
                  <a:srgbClr val="000000"/>
                </a:solidFill>
                <a:latin typeface="Times New Roman" panose="02020603050405020304" pitchFamily="18" charset="0"/>
                <a:cs typeface="Times New Roman" panose="02020603050405020304" pitchFamily="18" charset="0"/>
              </a:rPr>
              <a:t>In recovery, Nitrous Oxide again diffuses very rapidly out of the blood into the alveoli, decreasing alveolar oxygen concentration. This is known as diffusion hypoxia and can be important is patients with compromised respiratory function and </a:t>
            </a:r>
            <a:r>
              <a:rPr lang="en-US" b="1" dirty="0" smtClean="0">
                <a:solidFill>
                  <a:srgbClr val="000000"/>
                </a:solidFill>
                <a:latin typeface="Times New Roman" panose="02020603050405020304" pitchFamily="18" charset="0"/>
                <a:cs typeface="Times New Roman" panose="02020603050405020304" pitchFamily="18" charset="0"/>
              </a:rPr>
              <a:t>this can be treated </a:t>
            </a:r>
            <a:r>
              <a:rPr lang="en-US" b="1" dirty="0">
                <a:solidFill>
                  <a:srgbClr val="000000"/>
                </a:solidFill>
                <a:latin typeface="Times New Roman" panose="02020603050405020304" pitchFamily="18" charset="0"/>
                <a:cs typeface="Times New Roman" panose="02020603050405020304" pitchFamily="18" charset="0"/>
              </a:rPr>
              <a:t>by increase the partial pressure of inspired oxygen at the end of surgery</a:t>
            </a:r>
            <a:r>
              <a:rPr lang="en-US" b="1" dirty="0">
                <a:solidFill>
                  <a:srgbClr val="000000"/>
                </a:solidFill>
              </a:rPr>
              <a:t/>
            </a:r>
            <a:br>
              <a:rPr lang="en-US" b="1" dirty="0">
                <a:solidFill>
                  <a:srgbClr val="000000"/>
                </a:solidFill>
              </a:rPr>
            </a:br>
            <a:endParaRPr lang="en-US" dirty="0">
              <a:solidFill>
                <a:srgbClr val="000000"/>
              </a:solidFill>
            </a:endParaRPr>
          </a:p>
          <a:p>
            <a:pPr defTabSz="820487" fontAlgn="base">
              <a:spcBef>
                <a:spcPct val="0"/>
              </a:spcBef>
              <a:spcAft>
                <a:spcPct val="0"/>
              </a:spcAft>
            </a:pPr>
            <a:endParaRPr lang="en-US" b="1" dirty="0">
              <a:solidFill>
                <a:srgbClr val="000000"/>
              </a:solidFill>
            </a:endParaRPr>
          </a:p>
          <a:p>
            <a:pPr defTabSz="820487" fontAlgn="base">
              <a:spcBef>
                <a:spcPct val="0"/>
              </a:spcBef>
              <a:spcAft>
                <a:spcPct val="0"/>
              </a:spcAft>
            </a:pPr>
            <a:endParaRPr lang="en-US" dirty="0">
              <a:solidFill>
                <a:srgbClr val="000000"/>
              </a:solidFill>
            </a:endParaRPr>
          </a:p>
          <a:p>
            <a:pPr defTabSz="820487" fontAlgn="base">
              <a:spcBef>
                <a:spcPct val="0"/>
              </a:spcBef>
              <a:spcAft>
                <a:spcPct val="0"/>
              </a:spcAft>
            </a:pPr>
            <a:endParaRPr lang="en-US" dirty="0">
              <a:solidFill>
                <a:srgbClr val="000000"/>
              </a:solidFill>
            </a:endParaRPr>
          </a:p>
          <a:p>
            <a:pPr defTabSz="820487" fontAlgn="base">
              <a:spcBef>
                <a:spcPct val="0"/>
              </a:spcBef>
              <a:spcAft>
                <a:spcPct val="0"/>
              </a:spcAft>
            </a:pPr>
            <a:endParaRPr lang="en-US" dirty="0">
              <a:solidFill>
                <a:srgbClr val="000000"/>
              </a:solidFill>
            </a:endParaRPr>
          </a:p>
        </p:txBody>
      </p:sp>
      <p:sp>
        <p:nvSpPr>
          <p:cNvPr id="11" name="Rectangle 10"/>
          <p:cNvSpPr/>
          <p:nvPr/>
        </p:nvSpPr>
        <p:spPr>
          <a:xfrm>
            <a:off x="439434" y="1543033"/>
            <a:ext cx="8135145" cy="729182"/>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400" b="1" kern="0" dirty="0">
                <a:solidFill>
                  <a:srgbClr val="000000"/>
                </a:solidFill>
                <a:latin typeface="Arial Black" panose="020B0A04020102020204" pitchFamily="34" charset="0"/>
              </a:rPr>
              <a:t>Adverse effect of inhalational nitrous oxide</a:t>
            </a:r>
          </a:p>
          <a:p>
            <a:pPr algn="ctr" defTabSz="820487" fontAlgn="base">
              <a:spcBef>
                <a:spcPct val="0"/>
              </a:spcBef>
              <a:spcAft>
                <a:spcPct val="0"/>
              </a:spcAft>
              <a:defRPr/>
            </a:pPr>
            <a:endParaRPr lang="en-US" b="1" kern="0" dirty="0">
              <a:solidFill>
                <a:srgbClr val="000000"/>
              </a:solidFill>
              <a:latin typeface="Arial Black" panose="020B0A04020102020204" pitchFamily="34" charset="0"/>
            </a:endParaRPr>
          </a:p>
        </p:txBody>
      </p:sp>
      <p:sp>
        <p:nvSpPr>
          <p:cNvPr id="12" name="Rectangle 11"/>
          <p:cNvSpPr/>
          <p:nvPr/>
        </p:nvSpPr>
        <p:spPr>
          <a:xfrm>
            <a:off x="1415069" y="690732"/>
            <a:ext cx="6709930" cy="852301"/>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500" b="1" kern="0" dirty="0">
                <a:solidFill>
                  <a:srgbClr val="000000"/>
                </a:solidFill>
              </a:rPr>
              <a:t>Academic year 2019-2020</a:t>
            </a:r>
          </a:p>
          <a:p>
            <a:pPr algn="ctr" defTabSz="820487" fontAlgn="base">
              <a:spcBef>
                <a:spcPct val="0"/>
              </a:spcBef>
              <a:spcAft>
                <a:spcPct val="0"/>
              </a:spcAft>
              <a:defRPr/>
            </a:pPr>
            <a:r>
              <a:rPr lang="en-US" sz="2500" b="1" kern="0" dirty="0">
                <a:solidFill>
                  <a:srgbClr val="000000"/>
                </a:solidFill>
              </a:rPr>
              <a:t>3</a:t>
            </a:r>
            <a:r>
              <a:rPr lang="en-US" sz="2500" b="1" kern="0" baseline="30000" dirty="0">
                <a:solidFill>
                  <a:srgbClr val="000000"/>
                </a:solidFill>
              </a:rPr>
              <a:t>rd</a:t>
            </a:r>
            <a:r>
              <a:rPr lang="en-US" sz="2500" b="1" kern="0" dirty="0">
                <a:solidFill>
                  <a:srgbClr val="000000"/>
                </a:solidFill>
              </a:rPr>
              <a:t> year S 5/6</a:t>
            </a:r>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3" name="Slide Number Placeholder 12"/>
          <p:cNvSpPr>
            <a:spLocks noGrp="1"/>
          </p:cNvSpPr>
          <p:nvPr>
            <p:ph type="sldNum" sz="quarter" idx="12"/>
          </p:nvPr>
        </p:nvSpPr>
        <p:spPr/>
        <p:txBody>
          <a:bodyPr/>
          <a:lstStyle/>
          <a:p>
            <a:fld id="{B6F15528-21DE-4FAA-801E-634DDDAF4B2B}" type="slidenum">
              <a:rPr lang="en-US" smtClean="0">
                <a:solidFill>
                  <a:schemeClr val="bg1"/>
                </a:solidFill>
              </a:rPr>
              <a:pPr/>
              <a:t>21</a:t>
            </a:fld>
            <a:endParaRPr lang="en-US" dirty="0">
              <a:solidFill>
                <a:schemeClr val="bg1"/>
              </a:solidFil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6366739"/>
      </p:ext>
    </p:extLst>
  </p:cSld>
  <p:clrMapOvr>
    <a:masterClrMapping/>
  </p:clrMapOvr>
  <mc:AlternateContent xmlns:mc="http://schemas.openxmlformats.org/markup-compatibility/2006">
    <mc:Choice xmlns:p14="http://schemas.microsoft.com/office/powerpoint/2010/main" Requires="p14">
      <p:transition spd="slow" p14:dur="2000" advTm="72717"/>
    </mc:Choice>
    <mc:Fallback>
      <p:transition spd="slow" advTm="7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4"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0" name="Rectangle 9"/>
          <p:cNvSpPr/>
          <p:nvPr/>
        </p:nvSpPr>
        <p:spPr>
          <a:xfrm>
            <a:off x="343974" y="2380711"/>
            <a:ext cx="7691662" cy="3683837"/>
          </a:xfrm>
          <a:prstGeom prst="rect">
            <a:avLst/>
          </a:prstGeom>
          <a:ln>
            <a:noFill/>
          </a:ln>
        </p:spPr>
        <p:txBody>
          <a:bodyPr wrap="square" lIns="82048" tIns="41025" rIns="82048" bIns="41025">
            <a:spAutoFit/>
          </a:bodyPr>
          <a:lstStyle/>
          <a:p>
            <a:pPr defTabSz="820487" fontAlgn="base">
              <a:spcBef>
                <a:spcPct val="0"/>
              </a:spcBef>
              <a:spcAft>
                <a:spcPct val="0"/>
              </a:spcAft>
            </a:pPr>
            <a:r>
              <a:rPr lang="en-US" sz="2400" dirty="0" smtClean="0">
                <a:solidFill>
                  <a:srgbClr val="000000"/>
                </a:solidFill>
                <a:latin typeface="Times New Roman" panose="02020603050405020304" pitchFamily="18" charset="0"/>
                <a:cs typeface="Times New Roman" panose="02020603050405020304" pitchFamily="18" charset="0"/>
              </a:rPr>
              <a:t>1- </a:t>
            </a:r>
            <a:r>
              <a:rPr lang="en-US" sz="2400" dirty="0" err="1" smtClean="0">
                <a:solidFill>
                  <a:srgbClr val="000000"/>
                </a:solidFill>
                <a:latin typeface="Times New Roman" panose="02020603050405020304" pitchFamily="18" charset="0"/>
                <a:cs typeface="Times New Roman" panose="02020603050405020304" pitchFamily="18" charset="0"/>
              </a:rPr>
              <a:t>Propofol</a:t>
            </a:r>
            <a:r>
              <a:rPr lang="en-US" sz="2400" dirty="0" smtClean="0">
                <a:solidFill>
                  <a:srgbClr val="000000"/>
                </a:solidFill>
                <a:latin typeface="Times New Roman" panose="02020603050405020304" pitchFamily="18" charset="0"/>
                <a:cs typeface="Times New Roman" panose="02020603050405020304" pitchFamily="18" charset="0"/>
              </a:rPr>
              <a:t> may cause:   Cardiovascular </a:t>
            </a:r>
            <a:r>
              <a:rPr lang="en-US" sz="2400" dirty="0">
                <a:solidFill>
                  <a:srgbClr val="000000"/>
                </a:solidFill>
                <a:latin typeface="Times New Roman" panose="02020603050405020304" pitchFamily="18" charset="0"/>
                <a:cs typeface="Times New Roman" panose="02020603050405020304" pitchFamily="18" charset="0"/>
              </a:rPr>
              <a:t>and respiratory depression via action on medullary control </a:t>
            </a:r>
            <a:r>
              <a:rPr lang="en-US" sz="2400" dirty="0" smtClean="0">
                <a:solidFill>
                  <a:srgbClr val="000000"/>
                </a:solidFill>
                <a:latin typeface="Times New Roman" panose="02020603050405020304" pitchFamily="18" charset="0"/>
                <a:cs typeface="Times New Roman" panose="02020603050405020304" pitchFamily="18" charset="0"/>
              </a:rPr>
              <a:t>  centers.</a:t>
            </a:r>
          </a:p>
          <a:p>
            <a:pPr defTabSz="820487" fontAlgn="base">
              <a:spcBef>
                <a:spcPct val="0"/>
              </a:spcBef>
              <a:spcAft>
                <a:spcPct val="0"/>
              </a:spcAft>
            </a:pPr>
            <a:endParaRPr lang="en-US" sz="2400"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r>
              <a:rPr lang="en-US" sz="2400" dirty="0">
                <a:solidFill>
                  <a:srgbClr val="000000"/>
                </a:solidFill>
                <a:latin typeface="Times New Roman" panose="02020603050405020304" pitchFamily="18" charset="0"/>
                <a:cs typeface="Times New Roman" panose="02020603050405020304" pitchFamily="18" charset="0"/>
              </a:rPr>
              <a:t>2- Benzodiazepines and Opioids may </a:t>
            </a:r>
            <a:r>
              <a:rPr lang="en-US" sz="2400" dirty="0" smtClean="0">
                <a:solidFill>
                  <a:srgbClr val="000000"/>
                </a:solidFill>
                <a:latin typeface="Times New Roman" panose="02020603050405020304" pitchFamily="18" charset="0"/>
                <a:cs typeface="Times New Roman" panose="02020603050405020304" pitchFamily="18" charset="0"/>
              </a:rPr>
              <a:t>cause Respiratory depression</a:t>
            </a:r>
            <a:endParaRPr lang="en-US" sz="2400"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endParaRPr lang="en-US" sz="2400"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endParaRPr lang="en-US"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endParaRPr lang="en-US"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endParaRPr lang="en-US"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endParaRPr lang="en-US" dirty="0">
              <a:solidFill>
                <a:srgbClr val="000000"/>
              </a:solidFill>
              <a:latin typeface="Times New Roman" panose="02020603050405020304" pitchFamily="18" charset="0"/>
              <a:cs typeface="Times New Roman" panose="02020603050405020304" pitchFamily="18" charset="0"/>
            </a:endParaRPr>
          </a:p>
          <a:p>
            <a:pPr defTabSz="820487" fontAlgn="base">
              <a:spcBef>
                <a:spcPct val="0"/>
              </a:spcBef>
              <a:spcAft>
                <a:spcPct val="0"/>
              </a:spcAft>
            </a:pPr>
            <a:r>
              <a:rPr lang="en-US" dirty="0" smtClean="0">
                <a:solidFill>
                  <a:srgbClr val="000000"/>
                </a:solidFill>
                <a:latin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43034" y="1763332"/>
            <a:ext cx="7646785" cy="1467846"/>
          </a:xfrm>
          <a:prstGeom prst="rect">
            <a:avLst/>
          </a:prstGeom>
        </p:spPr>
        <p:txBody>
          <a:bodyPr wrap="square" lIns="82048" tIns="41025" rIns="82048" bIns="41025">
            <a:spAutoFit/>
          </a:bodyPr>
          <a:lstStyle/>
          <a:p>
            <a:pPr defTabSz="820487" fontAlgn="base">
              <a:spcBef>
                <a:spcPct val="0"/>
              </a:spcBef>
              <a:spcAft>
                <a:spcPct val="0"/>
              </a:spcAft>
              <a:defRPr/>
            </a:pPr>
            <a:r>
              <a:rPr lang="en-US" sz="2200" b="1" kern="0" dirty="0" smtClean="0">
                <a:solidFill>
                  <a:srgbClr val="000000"/>
                </a:solidFill>
              </a:rPr>
              <a:t>                     </a:t>
            </a:r>
            <a:r>
              <a:rPr lang="en-US" sz="2400" b="1" kern="0" dirty="0" smtClean="0">
                <a:solidFill>
                  <a:srgbClr val="000000"/>
                </a:solidFill>
              </a:rPr>
              <a:t>Adverse Effect of Intra Venous Anesthetics</a:t>
            </a:r>
            <a:endParaRPr lang="en-US" sz="2400" b="1" kern="0" dirty="0">
              <a:solidFill>
                <a:srgbClr val="000000"/>
              </a:solidFill>
            </a:endParaRPr>
          </a:p>
          <a:p>
            <a:pPr defTabSz="820487" fontAlgn="base">
              <a:spcBef>
                <a:spcPct val="0"/>
              </a:spcBef>
              <a:spcAft>
                <a:spcPct val="0"/>
              </a:spcAft>
              <a:defRPr/>
            </a:pPr>
            <a:endParaRPr lang="en-US" sz="2200" b="1" kern="0" dirty="0">
              <a:solidFill>
                <a:srgbClr val="000000"/>
              </a:solidFill>
            </a:endParaRPr>
          </a:p>
          <a:p>
            <a:pPr defTabSz="820487" fontAlgn="base">
              <a:spcBef>
                <a:spcPct val="0"/>
              </a:spcBef>
              <a:spcAft>
                <a:spcPct val="0"/>
              </a:spcAft>
              <a:defRPr/>
            </a:pPr>
            <a:r>
              <a:rPr lang="en-US" sz="2200" b="1" kern="0" dirty="0" smtClean="0">
                <a:solidFill>
                  <a:srgbClr val="000000"/>
                </a:solidFill>
              </a:rPr>
              <a:t> </a:t>
            </a:r>
            <a:endParaRPr lang="en-US" sz="2200" b="1" kern="0" dirty="0">
              <a:solidFill>
                <a:srgbClr val="000000"/>
              </a:solidFill>
            </a:endParaRPr>
          </a:p>
          <a:p>
            <a:pPr algn="ctr" defTabSz="820487" fontAlgn="base">
              <a:spcBef>
                <a:spcPct val="0"/>
              </a:spcBef>
              <a:spcAft>
                <a:spcPct val="0"/>
              </a:spcAft>
              <a:defRPr/>
            </a:pPr>
            <a:endParaRPr lang="en-US" sz="2200" b="1" kern="0" dirty="0">
              <a:solidFill>
                <a:srgbClr val="000000"/>
              </a:solidFill>
            </a:endParaRPr>
          </a:p>
        </p:txBody>
      </p:sp>
      <p:sp>
        <p:nvSpPr>
          <p:cNvPr id="12" name="Rectangle 11"/>
          <p:cNvSpPr/>
          <p:nvPr/>
        </p:nvSpPr>
        <p:spPr>
          <a:xfrm>
            <a:off x="1415069" y="690732"/>
            <a:ext cx="6709930" cy="852301"/>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500" b="1" kern="0" dirty="0">
                <a:solidFill>
                  <a:srgbClr val="000000"/>
                </a:solidFill>
              </a:rPr>
              <a:t>Academic year 2019-2020</a:t>
            </a:r>
          </a:p>
          <a:p>
            <a:pPr algn="ctr" defTabSz="820487" fontAlgn="base">
              <a:spcBef>
                <a:spcPct val="0"/>
              </a:spcBef>
              <a:spcAft>
                <a:spcPct val="0"/>
              </a:spcAft>
              <a:defRPr/>
            </a:pPr>
            <a:r>
              <a:rPr lang="en-US" sz="2500" b="1" kern="0" dirty="0">
                <a:solidFill>
                  <a:srgbClr val="000000"/>
                </a:solidFill>
              </a:rPr>
              <a:t>3</a:t>
            </a:r>
            <a:r>
              <a:rPr lang="en-US" sz="2500" b="1" kern="0" baseline="30000" dirty="0">
                <a:solidFill>
                  <a:srgbClr val="000000"/>
                </a:solidFill>
              </a:rPr>
              <a:t>rd</a:t>
            </a:r>
            <a:r>
              <a:rPr lang="en-US" sz="2500" b="1" kern="0" dirty="0">
                <a:solidFill>
                  <a:srgbClr val="000000"/>
                </a:solidFill>
              </a:rPr>
              <a:t> year S 5/6</a:t>
            </a:r>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3" name="Slide Number Placeholder 12"/>
          <p:cNvSpPr>
            <a:spLocks noGrp="1"/>
          </p:cNvSpPr>
          <p:nvPr>
            <p:ph type="sldNum" sz="quarter" idx="12"/>
          </p:nvPr>
        </p:nvSpPr>
        <p:spPr/>
        <p:txBody>
          <a:bodyPr/>
          <a:lstStyle/>
          <a:p>
            <a:fld id="{B6F15528-21DE-4FAA-801E-634DDDAF4B2B}" type="slidenum">
              <a:rPr lang="en-US" smtClean="0">
                <a:solidFill>
                  <a:schemeClr val="bg1"/>
                </a:solidFill>
              </a:rPr>
              <a:pPr/>
              <a:t>22</a:t>
            </a:fld>
            <a:endParaRPr lang="en-US">
              <a:solidFill>
                <a:schemeClr val="bg1"/>
              </a:solidFil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7701195"/>
      </p:ext>
    </p:extLst>
  </p:cSld>
  <p:clrMapOvr>
    <a:masterClrMapping/>
  </p:clrMapOvr>
  <mc:AlternateContent xmlns:mc="http://schemas.openxmlformats.org/markup-compatibility/2006">
    <mc:Choice xmlns:p14="http://schemas.microsoft.com/office/powerpoint/2010/main" Requires="p14">
      <p:transition spd="slow" p14:dur="2000" advTm="29674"/>
    </mc:Choice>
    <mc:Fallback>
      <p:transition spd="slow" advTm="2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680421"/>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lumMod val="95000"/>
                    <a:lumOff val="5000"/>
                  </a:schemeClr>
                </a:solidFill>
                <a:latin typeface="Arial Black" panose="020B0A04020102020204" pitchFamily="34" charset="0"/>
                <a:cs typeface="Times New Roman" pitchFamily="18" charset="0"/>
              </a:rPr>
              <a:t>Duty of anesthetist doctor(LO8)</a:t>
            </a:r>
            <a:endParaRPr lang="en-US" sz="3600" dirty="0">
              <a:solidFill>
                <a:schemeClr val="bg1">
                  <a:lumMod val="95000"/>
                  <a:lumOff val="5000"/>
                </a:schemeClr>
              </a:solidFill>
              <a:latin typeface="Arial Black" panose="020B0A04020102020204" pitchFamily="34" charset="0"/>
              <a:cs typeface="Times New Roman" pitchFamily="18" charset="0"/>
            </a:endParaRPr>
          </a:p>
        </p:txBody>
      </p:sp>
      <p:sp>
        <p:nvSpPr>
          <p:cNvPr id="13" name="Content Placeholder 2"/>
          <p:cNvSpPr txBox="1">
            <a:spLocks/>
          </p:cNvSpPr>
          <p:nvPr/>
        </p:nvSpPr>
        <p:spPr>
          <a:xfrm>
            <a:off x="0" y="4876800"/>
            <a:ext cx="8112966" cy="1280816"/>
          </a:xfrm>
          <a:prstGeom prst="rect">
            <a:avLst/>
          </a:prstGeom>
        </p:spPr>
        <p:txBody>
          <a:bodyPr>
            <a:noAutofit/>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i="1" u="sng" dirty="0" err="1" smtClean="0">
                <a:solidFill>
                  <a:schemeClr val="accent2">
                    <a:lumMod val="50000"/>
                  </a:schemeClr>
                </a:solidFill>
                <a:latin typeface="Times New Roman" pitchFamily="18" charset="0"/>
                <a:cs typeface="Times New Roman" pitchFamily="18" charset="0"/>
              </a:rPr>
              <a:t>Peri</a:t>
            </a:r>
            <a:r>
              <a:rPr lang="en-US" b="1" i="1" u="sng" dirty="0" smtClean="0">
                <a:solidFill>
                  <a:schemeClr val="accent2">
                    <a:lumMod val="50000"/>
                  </a:schemeClr>
                </a:solidFill>
                <a:latin typeface="Times New Roman" pitchFamily="18" charset="0"/>
                <a:cs typeface="Times New Roman" pitchFamily="18" charset="0"/>
              </a:rPr>
              <a:t>-Surgical</a:t>
            </a:r>
            <a:r>
              <a:rPr lang="en-US" b="1" i="1" dirty="0" smtClean="0">
                <a:solidFill>
                  <a:schemeClr val="accent2">
                    <a:lumMod val="50000"/>
                  </a:schemeClr>
                </a:solidFill>
                <a:latin typeface="Times New Roman" pitchFamily="18" charset="0"/>
                <a:cs typeface="Times New Roman" pitchFamily="18" charset="0"/>
              </a:rPr>
              <a:t> </a:t>
            </a:r>
            <a:r>
              <a:rPr lang="en-US" i="1" dirty="0" smtClean="0">
                <a:solidFill>
                  <a:schemeClr val="bg1"/>
                </a:solidFill>
                <a:latin typeface="Times New Roman" pitchFamily="18" charset="0"/>
                <a:cs typeface="Times New Roman" pitchFamily="18" charset="0"/>
              </a:rPr>
              <a:t>Monitoring for patient vital  signs and Oxygenation</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
        <p:nvSpPr>
          <p:cNvPr id="3" name="TextBox 2"/>
          <p:cNvSpPr txBox="1"/>
          <p:nvPr/>
        </p:nvSpPr>
        <p:spPr>
          <a:xfrm>
            <a:off x="228601" y="1447800"/>
            <a:ext cx="8638308" cy="2092881"/>
          </a:xfrm>
          <a:prstGeom prst="rect">
            <a:avLst/>
          </a:prstGeom>
          <a:noFill/>
        </p:spPr>
        <p:txBody>
          <a:bodyPr wrap="square" rtlCol="0">
            <a:spAutoFit/>
          </a:bodyPr>
          <a:lstStyle/>
          <a:p>
            <a:r>
              <a:rPr lang="en-US" sz="2800" b="1" i="1" u="sng" dirty="0">
                <a:solidFill>
                  <a:schemeClr val="accent2">
                    <a:lumMod val="50000"/>
                  </a:schemeClr>
                </a:solidFill>
                <a:latin typeface="Times New Roman" pitchFamily="18" charset="0"/>
                <a:cs typeface="Times New Roman" pitchFamily="18" charset="0"/>
              </a:rPr>
              <a:t>Pre-surgical</a:t>
            </a:r>
            <a:r>
              <a:rPr lang="en-US" sz="2800" dirty="0">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review would include direct assessment of the patient including: their age; BMI; </a:t>
            </a:r>
            <a:r>
              <a:rPr lang="en-US" sz="2800" dirty="0" smtClean="0">
                <a:solidFill>
                  <a:schemeClr val="bg1"/>
                </a:solidFill>
                <a:latin typeface="Times New Roman" pitchFamily="18" charset="0"/>
                <a:cs typeface="Times New Roman" pitchFamily="18" charset="0"/>
              </a:rPr>
              <a:t>previous </a:t>
            </a:r>
            <a:r>
              <a:rPr lang="en-US" sz="2800" dirty="0">
                <a:solidFill>
                  <a:schemeClr val="bg1"/>
                </a:solidFill>
                <a:latin typeface="Times New Roman" pitchFamily="18" charset="0"/>
                <a:cs typeface="Times New Roman" pitchFamily="18" charset="0"/>
              </a:rPr>
              <a:t>medical and surgical history; current medication; history of drug abuse; fasting time; airway assessment.</a:t>
            </a:r>
          </a:p>
          <a:p>
            <a:endParaRPr lang="en-US" dirty="0"/>
          </a:p>
        </p:txBody>
      </p:sp>
      <p:sp>
        <p:nvSpPr>
          <p:cNvPr id="9" name="TextBox 8"/>
          <p:cNvSpPr txBox="1"/>
          <p:nvPr/>
        </p:nvSpPr>
        <p:spPr>
          <a:xfrm>
            <a:off x="228601" y="3493294"/>
            <a:ext cx="7286566" cy="1569660"/>
          </a:xfrm>
          <a:prstGeom prst="rect">
            <a:avLst/>
          </a:prstGeom>
          <a:noFill/>
        </p:spPr>
        <p:txBody>
          <a:bodyPr wrap="square" rtlCol="0">
            <a:spAutoFit/>
          </a:bodyPr>
          <a:lstStyle/>
          <a:p>
            <a:r>
              <a:rPr lang="en-US" sz="3200" b="1" i="1" u="sng" dirty="0" err="1">
                <a:solidFill>
                  <a:schemeClr val="accent2">
                    <a:lumMod val="50000"/>
                  </a:schemeClr>
                </a:solidFill>
                <a:latin typeface="Times New Roman" pitchFamily="18" charset="0"/>
                <a:cs typeface="Times New Roman" pitchFamily="18" charset="0"/>
              </a:rPr>
              <a:t>Peri</a:t>
            </a:r>
            <a:r>
              <a:rPr lang="en-US" sz="3200" b="1" i="1" u="sng" dirty="0">
                <a:solidFill>
                  <a:schemeClr val="accent2">
                    <a:lumMod val="50000"/>
                  </a:schemeClr>
                </a:solidFill>
                <a:latin typeface="Times New Roman" pitchFamily="18" charset="0"/>
                <a:cs typeface="Times New Roman" pitchFamily="18" charset="0"/>
              </a:rPr>
              <a:t>-Surgical</a:t>
            </a:r>
            <a:r>
              <a:rPr lang="en-US" sz="3200" i="1" dirty="0">
                <a:latin typeface="Times New Roman" pitchFamily="18" charset="0"/>
                <a:cs typeface="Times New Roman" pitchFamily="18" charset="0"/>
              </a:rPr>
              <a:t> </a:t>
            </a:r>
            <a:r>
              <a:rPr lang="en-US" sz="3200" i="1" dirty="0">
                <a:solidFill>
                  <a:schemeClr val="bg1"/>
                </a:solidFill>
                <a:latin typeface="Times New Roman" pitchFamily="18" charset="0"/>
                <a:cs typeface="Times New Roman" pitchFamily="18" charset="0"/>
              </a:rPr>
              <a:t>Monitoring for drug delivery system</a:t>
            </a:r>
          </a:p>
          <a:p>
            <a:endParaRPr lang="en-US" sz="3200" dirty="0"/>
          </a:p>
        </p:txBody>
      </p:sp>
      <p:sp>
        <p:nvSpPr>
          <p:cNvPr id="14" name="Slide Number Placeholder 13"/>
          <p:cNvSpPr>
            <a:spLocks noGrp="1"/>
          </p:cNvSpPr>
          <p:nvPr>
            <p:ph type="sldNum" sz="quarter" idx="12"/>
          </p:nvPr>
        </p:nvSpPr>
        <p:spPr/>
        <p:txBody>
          <a:bodyPr/>
          <a:lstStyle/>
          <a:p>
            <a:fld id="{B6F15528-21DE-4FAA-801E-634DDDAF4B2B}" type="slidenum">
              <a:rPr lang="en-US" smtClean="0">
                <a:solidFill>
                  <a:schemeClr val="bg1"/>
                </a:solidFill>
              </a:rPr>
              <a:pPr/>
              <a:t>23</a:t>
            </a:fld>
            <a:endParaRPr lang="en-US">
              <a:solidFill>
                <a:schemeClr val="bg1"/>
              </a:solidFill>
            </a:endParaRPr>
          </a:p>
        </p:txBody>
      </p:sp>
      <p:pic>
        <p:nvPicPr>
          <p:cNvPr id="10" name="صوت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809134"/>
      </p:ext>
    </p:extLst>
  </p:cSld>
  <p:clrMapOvr>
    <a:masterClrMapping/>
  </p:clrMapOvr>
  <mc:AlternateContent xmlns:mc="http://schemas.openxmlformats.org/markup-compatibility/2006">
    <mc:Choice xmlns:p14="http://schemas.microsoft.com/office/powerpoint/2010/main" Requires="p14">
      <p:transition spd="slow" p14:dur="2000" advTm="105682"/>
    </mc:Choice>
    <mc:Fallback>
      <p:transition spd="slow" advTm="10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1" grpId="0"/>
      <p:bldP spid="13" grpId="0"/>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6"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343975" y="2514600"/>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6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Black" panose="020B0A04020102020204" pitchFamily="34" charset="0"/>
                <a:cs typeface="Times New Roman" pitchFamily="18" charset="0"/>
              </a:rPr>
              <a:t>Thank You</a:t>
            </a: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Black" panose="020B0A04020102020204" pitchFamily="34" charset="0"/>
              <a:cs typeface="Times New Roman" pitchFamily="18" charset="0"/>
            </a:endParaRPr>
          </a:p>
        </p:txBody>
      </p:sp>
      <p:sp>
        <p:nvSpPr>
          <p:cNvPr id="19" name="Slide Number Placeholder 18"/>
          <p:cNvSpPr>
            <a:spLocks noGrp="1"/>
          </p:cNvSpPr>
          <p:nvPr>
            <p:ph type="sldNum" sz="quarter" idx="12"/>
          </p:nvPr>
        </p:nvSpPr>
        <p:spPr/>
        <p:txBody>
          <a:bodyPr/>
          <a:lstStyle/>
          <a:p>
            <a:fld id="{B6F15528-21DE-4FAA-801E-634DDDAF4B2B}" type="slidenum">
              <a:rPr lang="en-US" smtClean="0">
                <a:solidFill>
                  <a:schemeClr val="bg1"/>
                </a:solidFill>
              </a:rPr>
              <a:pPr/>
              <a:t>24</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5198357"/>
      </p:ext>
    </p:extLst>
  </p:cSld>
  <p:clrMapOvr>
    <a:masterClrMapping/>
  </p:clrMapOvr>
  <mc:AlternateContent xmlns:mc="http://schemas.openxmlformats.org/markup-compatibility/2006">
    <mc:Choice xmlns:p14="http://schemas.microsoft.com/office/powerpoint/2010/main" Requires="p14">
      <p:transition spd="slow" p14:dur="2000" advTm="7777"/>
    </mc:Choice>
    <mc:Fallback>
      <p:transition spd="slow" advTm="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p:cTn id="1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2" name="Rectangle 11"/>
          <p:cNvSpPr/>
          <p:nvPr/>
        </p:nvSpPr>
        <p:spPr>
          <a:xfrm>
            <a:off x="1424853" y="509703"/>
            <a:ext cx="6709930" cy="852301"/>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500" b="1" kern="0" dirty="0">
                <a:solidFill>
                  <a:srgbClr val="000000"/>
                </a:solidFill>
              </a:rPr>
              <a:t>Academic year 2019-2020</a:t>
            </a:r>
          </a:p>
          <a:p>
            <a:pPr algn="ctr" defTabSz="820487" fontAlgn="base">
              <a:spcBef>
                <a:spcPct val="0"/>
              </a:spcBef>
              <a:spcAft>
                <a:spcPct val="0"/>
              </a:spcAft>
              <a:defRPr/>
            </a:pPr>
            <a:r>
              <a:rPr lang="en-US" sz="2500" b="1" kern="0" dirty="0">
                <a:solidFill>
                  <a:srgbClr val="000000"/>
                </a:solidFill>
              </a:rPr>
              <a:t>3</a:t>
            </a:r>
            <a:r>
              <a:rPr lang="en-US" sz="2500" b="1" kern="0" baseline="30000" dirty="0">
                <a:solidFill>
                  <a:srgbClr val="000000"/>
                </a:solidFill>
              </a:rPr>
              <a:t>rd</a:t>
            </a:r>
            <a:r>
              <a:rPr lang="en-US" sz="2500" b="1" kern="0" dirty="0">
                <a:solidFill>
                  <a:srgbClr val="000000"/>
                </a:solidFill>
              </a:rPr>
              <a:t> year S 5/6</a:t>
            </a: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7" name="Title 1"/>
          <p:cNvSpPr txBox="1">
            <a:spLocks/>
          </p:cNvSpPr>
          <p:nvPr/>
        </p:nvSpPr>
        <p:spPr>
          <a:xfrm>
            <a:off x="582587" y="1295400"/>
            <a:ext cx="8229600" cy="8382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lumMod val="95000"/>
                    <a:lumOff val="5000"/>
                  </a:schemeClr>
                </a:solidFill>
                <a:latin typeface="Arial Black" panose="020B0A04020102020204" pitchFamily="34" charset="0"/>
              </a:rPr>
              <a:t>LEARNING OBJECTIVE</a:t>
            </a:r>
            <a:endParaRPr lang="ar-IQ" dirty="0">
              <a:solidFill>
                <a:schemeClr val="bg1">
                  <a:lumMod val="95000"/>
                  <a:lumOff val="5000"/>
                </a:schemeClr>
              </a:solidFill>
              <a:latin typeface="Arial Black" panose="020B0A04020102020204" pitchFamily="34" charset="0"/>
            </a:endParaRPr>
          </a:p>
        </p:txBody>
      </p:sp>
      <p:sp>
        <p:nvSpPr>
          <p:cNvPr id="18" name="Content Placeholder 2"/>
          <p:cNvSpPr txBox="1">
            <a:spLocks/>
          </p:cNvSpPr>
          <p:nvPr/>
        </p:nvSpPr>
        <p:spPr>
          <a:xfrm>
            <a:off x="457201" y="1866900"/>
            <a:ext cx="8251370" cy="1562100"/>
          </a:xfrm>
          <a:prstGeom prst="rect">
            <a:avLst/>
          </a:prstGeom>
        </p:spPr>
        <p:txBody>
          <a:bodyPr>
            <a:noAutofit/>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smtClean="0">
              <a:solidFill>
                <a:schemeClr val="bg1">
                  <a:lumMod val="95000"/>
                  <a:lumOff val="5000"/>
                </a:schemeClr>
              </a:solidFill>
            </a:endParaRPr>
          </a:p>
          <a:p>
            <a:r>
              <a:rPr lang="en-US" sz="2000" dirty="0" smtClean="0">
                <a:solidFill>
                  <a:schemeClr val="bg1">
                    <a:lumMod val="95000"/>
                    <a:lumOff val="5000"/>
                  </a:schemeClr>
                </a:solidFill>
                <a:latin typeface="Bahnschrift Condensed" panose="020B0502040204020203" pitchFamily="34" charset="0"/>
              </a:rPr>
              <a:t>1-</a:t>
            </a:r>
            <a:r>
              <a:rPr lang="en-US" sz="2000" dirty="0">
                <a:solidFill>
                  <a:schemeClr val="bg1">
                    <a:lumMod val="95000"/>
                    <a:lumOff val="5000"/>
                  </a:schemeClr>
                </a:solidFill>
                <a:latin typeface="Bahnschrift Condensed" panose="020B0502040204020203" pitchFamily="34" charset="0"/>
              </a:rPr>
              <a:t> </a:t>
            </a:r>
            <a:r>
              <a:rPr lang="en-US" sz="2000" dirty="0">
                <a:solidFill>
                  <a:schemeClr val="bg1">
                    <a:lumMod val="95000"/>
                    <a:lumOff val="5000"/>
                  </a:schemeClr>
                </a:solidFill>
                <a:latin typeface="Arial Narrow" panose="020B0606020202030204" pitchFamily="34" charset="0"/>
              </a:rPr>
              <a:t>Appreciate the different types of </a:t>
            </a:r>
            <a:r>
              <a:rPr lang="en-US" sz="2000" dirty="0" smtClean="0">
                <a:solidFill>
                  <a:schemeClr val="bg1">
                    <a:lumMod val="95000"/>
                    <a:lumOff val="5000"/>
                  </a:schemeClr>
                </a:solidFill>
                <a:latin typeface="Arial Narrow" panose="020B0606020202030204" pitchFamily="34" charset="0"/>
              </a:rPr>
              <a:t>anesthesia </a:t>
            </a:r>
            <a:r>
              <a:rPr lang="en-US" sz="2000" dirty="0">
                <a:solidFill>
                  <a:schemeClr val="bg1">
                    <a:lumMod val="95000"/>
                    <a:lumOff val="5000"/>
                  </a:schemeClr>
                </a:solidFill>
                <a:latin typeface="Arial Narrow" panose="020B0606020202030204" pitchFamily="34" charset="0"/>
              </a:rPr>
              <a:t>used in modern </a:t>
            </a:r>
            <a:r>
              <a:rPr lang="en-US" sz="2000" dirty="0" smtClean="0">
                <a:solidFill>
                  <a:schemeClr val="bg1">
                    <a:lumMod val="95000"/>
                    <a:lumOff val="5000"/>
                  </a:schemeClr>
                </a:solidFill>
                <a:latin typeface="Arial Narrow" panose="020B0606020202030204" pitchFamily="34" charset="0"/>
              </a:rPr>
              <a:t>practice. </a:t>
            </a:r>
          </a:p>
          <a:p>
            <a:r>
              <a:rPr lang="en-US" sz="2000" dirty="0" smtClean="0">
                <a:solidFill>
                  <a:schemeClr val="bg1">
                    <a:lumMod val="95000"/>
                    <a:lumOff val="5000"/>
                  </a:schemeClr>
                </a:solidFill>
                <a:latin typeface="Arial Narrow" panose="020B0606020202030204" pitchFamily="34" charset="0"/>
              </a:rPr>
              <a:t>2-Describe </a:t>
            </a:r>
            <a:r>
              <a:rPr lang="en-US" sz="2000" dirty="0">
                <a:solidFill>
                  <a:schemeClr val="bg1">
                    <a:lumMod val="95000"/>
                    <a:lumOff val="5000"/>
                  </a:schemeClr>
                </a:solidFill>
                <a:latin typeface="Arial Narrow" panose="020B0606020202030204" pitchFamily="34" charset="0"/>
              </a:rPr>
              <a:t>the main stages of </a:t>
            </a:r>
            <a:r>
              <a:rPr lang="en-US" sz="2000" dirty="0" smtClean="0">
                <a:solidFill>
                  <a:schemeClr val="bg1">
                    <a:lumMod val="95000"/>
                    <a:lumOff val="5000"/>
                  </a:schemeClr>
                </a:solidFill>
                <a:latin typeface="Arial Narrow" panose="020B0606020202030204" pitchFamily="34" charset="0"/>
              </a:rPr>
              <a:t>anesthesia.</a:t>
            </a:r>
            <a:endParaRPr lang="en-US" sz="2000" dirty="0">
              <a:solidFill>
                <a:schemeClr val="bg1">
                  <a:lumMod val="95000"/>
                  <a:lumOff val="5000"/>
                </a:schemeClr>
              </a:solidFill>
              <a:latin typeface="Arial Narrow" panose="020B0606020202030204" pitchFamily="34" charset="0"/>
            </a:endParaRPr>
          </a:p>
          <a:p>
            <a:r>
              <a:rPr lang="en-US" sz="2000" dirty="0" smtClean="0">
                <a:solidFill>
                  <a:schemeClr val="bg1">
                    <a:lumMod val="95000"/>
                    <a:lumOff val="5000"/>
                  </a:schemeClr>
                </a:solidFill>
                <a:latin typeface="Arial Narrow" panose="020B0606020202030204" pitchFamily="34" charset="0"/>
              </a:rPr>
              <a:t>3-Recognise the names of example inhalational and I.V anesthetics. </a:t>
            </a:r>
          </a:p>
          <a:p>
            <a:r>
              <a:rPr lang="en-US" sz="2000" dirty="0" smtClean="0">
                <a:solidFill>
                  <a:schemeClr val="bg1">
                    <a:lumMod val="95000"/>
                    <a:lumOff val="5000"/>
                  </a:schemeClr>
                </a:solidFill>
                <a:latin typeface="Arial Narrow" panose="020B0606020202030204" pitchFamily="34" charset="0"/>
              </a:rPr>
              <a:t>4- Recognize proposed pharmacological MOAs of example agents acting at LGICs </a:t>
            </a:r>
          </a:p>
          <a:p>
            <a:r>
              <a:rPr lang="en-US" sz="2000" dirty="0" smtClean="0">
                <a:solidFill>
                  <a:schemeClr val="bg1">
                    <a:lumMod val="95000"/>
                    <a:lumOff val="5000"/>
                  </a:schemeClr>
                </a:solidFill>
                <a:latin typeface="Arial Narrow" panose="020B0606020202030204" pitchFamily="34" charset="0"/>
              </a:rPr>
              <a:t>5- Understand the main terms used in describing inhalational pharmacokinetics. and the importance of re-distribution between tissue compartments for </a:t>
            </a:r>
            <a:r>
              <a:rPr lang="en-US" sz="2000" dirty="0" err="1" smtClean="0">
                <a:solidFill>
                  <a:schemeClr val="bg1">
                    <a:lumMod val="95000"/>
                    <a:lumOff val="5000"/>
                  </a:schemeClr>
                </a:solidFill>
                <a:latin typeface="Arial Narrow" panose="020B0606020202030204" pitchFamily="34" charset="0"/>
              </a:rPr>
              <a:t>fluranes</a:t>
            </a:r>
            <a:r>
              <a:rPr lang="en-US" sz="2000" dirty="0" smtClean="0">
                <a:solidFill>
                  <a:schemeClr val="bg1">
                    <a:lumMod val="95000"/>
                    <a:lumOff val="5000"/>
                  </a:schemeClr>
                </a:solidFill>
                <a:latin typeface="Arial Narrow" panose="020B0606020202030204" pitchFamily="34" charset="0"/>
              </a:rPr>
              <a:t> and </a:t>
            </a:r>
            <a:r>
              <a:rPr lang="en-US" sz="2000" dirty="0" err="1" smtClean="0">
                <a:solidFill>
                  <a:schemeClr val="bg1">
                    <a:lumMod val="95000"/>
                    <a:lumOff val="5000"/>
                  </a:schemeClr>
                </a:solidFill>
                <a:latin typeface="Arial Narrow" panose="020B0606020202030204" pitchFamily="34" charset="0"/>
              </a:rPr>
              <a:t>propofol</a:t>
            </a:r>
            <a:r>
              <a:rPr lang="en-US" sz="2000" dirty="0" smtClean="0">
                <a:solidFill>
                  <a:schemeClr val="bg1">
                    <a:lumMod val="95000"/>
                    <a:lumOff val="5000"/>
                  </a:schemeClr>
                </a:solidFill>
                <a:latin typeface="Arial Narrow" panose="020B0606020202030204" pitchFamily="34" charset="0"/>
              </a:rPr>
              <a:t> (ADME)</a:t>
            </a:r>
          </a:p>
          <a:p>
            <a:r>
              <a:rPr lang="en-US" sz="2000" dirty="0" smtClean="0">
                <a:solidFill>
                  <a:schemeClr val="bg1">
                    <a:lumMod val="95000"/>
                    <a:lumOff val="5000"/>
                  </a:schemeClr>
                </a:solidFill>
                <a:latin typeface="Arial Narrow" panose="020B0606020202030204" pitchFamily="34" charset="0"/>
              </a:rPr>
              <a:t>6- Understand key importance of Different  of adjuvant drugs in combination with </a:t>
            </a:r>
            <a:r>
              <a:rPr lang="en-US" sz="2000" dirty="0" err="1" smtClean="0">
                <a:solidFill>
                  <a:schemeClr val="bg1">
                    <a:lumMod val="95000"/>
                    <a:lumOff val="5000"/>
                  </a:schemeClr>
                </a:solidFill>
                <a:latin typeface="Arial Narrow" panose="020B0606020202030204" pitchFamily="34" charset="0"/>
              </a:rPr>
              <a:t>flurane</a:t>
            </a:r>
            <a:r>
              <a:rPr lang="en-US" sz="2000" dirty="0" smtClean="0">
                <a:solidFill>
                  <a:schemeClr val="bg1">
                    <a:lumMod val="95000"/>
                    <a:lumOff val="5000"/>
                  </a:schemeClr>
                </a:solidFill>
                <a:latin typeface="Arial Narrow" panose="020B0606020202030204" pitchFamily="34" charset="0"/>
              </a:rPr>
              <a:t>. </a:t>
            </a:r>
          </a:p>
          <a:p>
            <a:r>
              <a:rPr lang="en-US" sz="2000" dirty="0" smtClean="0">
                <a:solidFill>
                  <a:schemeClr val="bg1">
                    <a:lumMod val="95000"/>
                    <a:lumOff val="5000"/>
                  </a:schemeClr>
                </a:solidFill>
                <a:latin typeface="Arial Narrow" panose="020B0606020202030204" pitchFamily="34" charset="0"/>
              </a:rPr>
              <a:t> 7- </a:t>
            </a:r>
            <a:r>
              <a:rPr lang="en-US" sz="2000" dirty="0">
                <a:solidFill>
                  <a:schemeClr val="bg1">
                    <a:lumMod val="95000"/>
                    <a:lumOff val="5000"/>
                  </a:schemeClr>
                </a:solidFill>
                <a:latin typeface="Arial Narrow" panose="020B0606020202030204" pitchFamily="34" charset="0"/>
              </a:rPr>
              <a:t>Side effects of </a:t>
            </a:r>
            <a:r>
              <a:rPr lang="en-US" sz="2000" dirty="0" smtClean="0">
                <a:solidFill>
                  <a:schemeClr val="bg1">
                    <a:lumMod val="95000"/>
                    <a:lumOff val="5000"/>
                  </a:schemeClr>
                </a:solidFill>
                <a:latin typeface="Arial Narrow" panose="020B0606020202030204" pitchFamily="34" charset="0"/>
              </a:rPr>
              <a:t>anesthetics. </a:t>
            </a:r>
          </a:p>
          <a:p>
            <a:r>
              <a:rPr lang="en-US" sz="2000" dirty="0" smtClean="0">
                <a:solidFill>
                  <a:schemeClr val="bg1">
                    <a:lumMod val="95000"/>
                    <a:lumOff val="5000"/>
                  </a:schemeClr>
                </a:solidFill>
                <a:latin typeface="Arial Narrow" panose="020B0606020202030204" pitchFamily="34" charset="0"/>
              </a:rPr>
              <a:t>8- Appreciate the range of physiological variables monitored during surgery </a:t>
            </a:r>
          </a:p>
          <a:p>
            <a:pPr marL="0" indent="0">
              <a:buNone/>
            </a:pPr>
            <a:r>
              <a:rPr lang="en-US" sz="1800" dirty="0" smtClean="0">
                <a:solidFill>
                  <a:schemeClr val="bg1">
                    <a:lumMod val="95000"/>
                    <a:lumOff val="5000"/>
                  </a:schemeClr>
                </a:solidFill>
              </a:rPr>
              <a:t> </a:t>
            </a:r>
          </a:p>
          <a:p>
            <a:endParaRPr lang="ar-IQ" sz="1800" dirty="0">
              <a:solidFill>
                <a:schemeClr val="bg1">
                  <a:lumMod val="95000"/>
                  <a:lumOff val="5000"/>
                </a:schemeClr>
              </a:solidFill>
            </a:endParaRPr>
          </a:p>
        </p:txBody>
      </p:sp>
      <p:sp>
        <p:nvSpPr>
          <p:cNvPr id="10" name="Slide Number Placeholder 9"/>
          <p:cNvSpPr>
            <a:spLocks noGrp="1"/>
          </p:cNvSpPr>
          <p:nvPr>
            <p:ph type="sldNum" sz="quarter" idx="12"/>
          </p:nvPr>
        </p:nvSpPr>
        <p:spPr/>
        <p:txBody>
          <a:bodyPr/>
          <a:lstStyle/>
          <a:p>
            <a:r>
              <a:rPr lang="en-US" dirty="0" smtClean="0">
                <a:solidFill>
                  <a:schemeClr val="bg1"/>
                </a:solidFill>
              </a:rPr>
              <a:t>3</a:t>
            </a:r>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7950167"/>
      </p:ext>
    </p:extLst>
  </p:cSld>
  <p:clrMapOvr>
    <a:masterClrMapping/>
  </p:clrMapOvr>
  <mc:AlternateContent xmlns:mc="http://schemas.openxmlformats.org/markup-compatibility/2006">
    <mc:Choice xmlns:p14="http://schemas.microsoft.com/office/powerpoint/2010/main" Requires="p14">
      <p:transition spd="slow" p14:dur="2000" advTm="40184"/>
    </mc:Choice>
    <mc:Fallback>
      <p:transition spd="slow" advTm="4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animEffect transition="in" filter="barn(inVertical)">
                                      <p:cBhvr>
                                        <p:cTn id="16" dur="500"/>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barn(inVertical)">
                                      <p:cBhvr>
                                        <p:cTn id="21" dur="500"/>
                                        <p:tgtEl>
                                          <p:spTgt spid="1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xEl>
                                              <p:pRg st="3" end="3"/>
                                            </p:txEl>
                                          </p:spTgt>
                                        </p:tgtEl>
                                        <p:attrNameLst>
                                          <p:attrName>style.visibility</p:attrName>
                                        </p:attrNameLst>
                                      </p:cBhvr>
                                      <p:to>
                                        <p:strVal val="visible"/>
                                      </p:to>
                                    </p:set>
                                    <p:animEffect transition="in" filter="barn(inVertical)">
                                      <p:cBhvr>
                                        <p:cTn id="26" dur="500"/>
                                        <p:tgtEl>
                                          <p:spTgt spid="18">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xEl>
                                              <p:pRg st="4" end="4"/>
                                            </p:txEl>
                                          </p:spTgt>
                                        </p:tgtEl>
                                        <p:attrNameLst>
                                          <p:attrName>style.visibility</p:attrName>
                                        </p:attrNameLst>
                                      </p:cBhvr>
                                      <p:to>
                                        <p:strVal val="visible"/>
                                      </p:to>
                                    </p:set>
                                    <p:animEffect transition="in" filter="barn(inVertical)">
                                      <p:cBhvr>
                                        <p:cTn id="29" dur="500"/>
                                        <p:tgtEl>
                                          <p:spTgt spid="18">
                                            <p:txEl>
                                              <p:pRg st="4" end="4"/>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barn(inVertical)">
                                      <p:cBhvr>
                                        <p:cTn id="32" dur="500"/>
                                        <p:tgtEl>
                                          <p:spTgt spid="18">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xEl>
                                              <p:pRg st="6" end="6"/>
                                            </p:txEl>
                                          </p:spTgt>
                                        </p:tgtEl>
                                        <p:attrNameLst>
                                          <p:attrName>style.visibility</p:attrName>
                                        </p:attrNameLst>
                                      </p:cBhvr>
                                      <p:to>
                                        <p:strVal val="visible"/>
                                      </p:to>
                                    </p:set>
                                    <p:animEffect transition="in" filter="barn(inVertical)">
                                      <p:cBhvr>
                                        <p:cTn id="35" dur="500"/>
                                        <p:tgtEl>
                                          <p:spTgt spid="18">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xEl>
                                              <p:pRg st="7" end="7"/>
                                            </p:txEl>
                                          </p:spTgt>
                                        </p:tgtEl>
                                        <p:attrNameLst>
                                          <p:attrName>style.visibility</p:attrName>
                                        </p:attrNameLst>
                                      </p:cBhvr>
                                      <p:to>
                                        <p:strVal val="visible"/>
                                      </p:to>
                                    </p:set>
                                    <p:animEffect transition="in" filter="barn(inVertical)">
                                      <p:cBhvr>
                                        <p:cTn id="38" dur="500"/>
                                        <p:tgtEl>
                                          <p:spTgt spid="18">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8">
                                            <p:txEl>
                                              <p:pRg st="8" end="8"/>
                                            </p:txEl>
                                          </p:spTgt>
                                        </p:tgtEl>
                                        <p:attrNameLst>
                                          <p:attrName>style.visibility</p:attrName>
                                        </p:attrNameLst>
                                      </p:cBhvr>
                                      <p:to>
                                        <p:strVal val="visible"/>
                                      </p:to>
                                    </p:set>
                                    <p:animEffect transition="in" filter="barn(inVertical)">
                                      <p:cBhvr>
                                        <p:cTn id="41" dur="500"/>
                                        <p:tgtEl>
                                          <p:spTgt spid="18">
                                            <p:txEl>
                                              <p:pRg st="8" end="8"/>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xEl>
                                              <p:pRg st="9" end="9"/>
                                            </p:txEl>
                                          </p:spTgt>
                                        </p:tgtEl>
                                        <p:attrNameLst>
                                          <p:attrName>style.visibility</p:attrName>
                                        </p:attrNameLst>
                                      </p:cBhvr>
                                      <p:to>
                                        <p:strVal val="visible"/>
                                      </p:to>
                                    </p:set>
                                    <p:animEffect transition="in" filter="barn(inVertical)">
                                      <p:cBhvr>
                                        <p:cTn id="44"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7" name="Title 1"/>
          <p:cNvSpPr txBox="1">
            <a:spLocks/>
          </p:cNvSpPr>
          <p:nvPr/>
        </p:nvSpPr>
        <p:spPr>
          <a:xfrm>
            <a:off x="354861" y="697527"/>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lumMod val="95000"/>
                    <a:lumOff val="5000"/>
                  </a:schemeClr>
                </a:solidFill>
                <a:latin typeface="Arial Black" panose="020B0A04020102020204" pitchFamily="34" charset="0"/>
                <a:cs typeface="Times New Roman" pitchFamily="18" charset="0"/>
              </a:rPr>
              <a:t>What  is  Anesthesia ?</a:t>
            </a:r>
            <a:endParaRPr lang="en-US" dirty="0">
              <a:solidFill>
                <a:schemeClr val="bg1">
                  <a:lumMod val="95000"/>
                  <a:lumOff val="5000"/>
                </a:schemeClr>
              </a:solidFill>
              <a:latin typeface="Arial Black" panose="020B0A04020102020204" pitchFamily="34" charset="0"/>
              <a:cs typeface="Times New Roman" pitchFamily="18" charset="0"/>
            </a:endParaRPr>
          </a:p>
        </p:txBody>
      </p:sp>
      <p:sp>
        <p:nvSpPr>
          <p:cNvPr id="18" name="Content Placeholder 2"/>
          <p:cNvSpPr txBox="1">
            <a:spLocks/>
          </p:cNvSpPr>
          <p:nvPr/>
        </p:nvSpPr>
        <p:spPr>
          <a:xfrm>
            <a:off x="457200" y="1600201"/>
            <a:ext cx="8229600" cy="2133599"/>
          </a:xfrm>
          <a:prstGeom prst="rect">
            <a:avLst/>
          </a:prstGeom>
        </p:spPr>
        <p:txBody>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Is combination of medications that put person temporary in sleep like state (loss of sensation or awareness) during surgery or other medical procedures.</a:t>
            </a:r>
          </a:p>
          <a:p>
            <a:endParaRPr lang="en-US" dirty="0">
              <a:solidFill>
                <a:schemeClr val="bg1">
                  <a:lumMod val="95000"/>
                  <a:lumOff val="5000"/>
                </a:schemeClr>
              </a:solidFill>
            </a:endParaRPr>
          </a:p>
        </p:txBody>
      </p:sp>
      <p:sp>
        <p:nvSpPr>
          <p:cNvPr id="3" name="TextBox 2"/>
          <p:cNvSpPr txBox="1"/>
          <p:nvPr/>
        </p:nvSpPr>
        <p:spPr>
          <a:xfrm>
            <a:off x="573257" y="3886200"/>
            <a:ext cx="8293651" cy="2339102"/>
          </a:xfrm>
          <a:prstGeom prst="rect">
            <a:avLst/>
          </a:prstGeom>
          <a:noFill/>
        </p:spPr>
        <p:txBody>
          <a:bodyPr wrap="square" rtlCol="0">
            <a:spAutoFit/>
          </a:bodyPr>
          <a:lstStyle/>
          <a:p>
            <a:r>
              <a:rPr lang="en-US" sz="3200" b="1" dirty="0">
                <a:solidFill>
                  <a:schemeClr val="bg1">
                    <a:lumMod val="95000"/>
                    <a:lumOff val="5000"/>
                  </a:schemeClr>
                </a:solidFill>
                <a:latin typeface="Bahnschrift Condensed" panose="020B0502040204020203" pitchFamily="34" charset="0"/>
                <a:cs typeface="Times New Roman" pitchFamily="18" charset="0"/>
              </a:rPr>
              <a:t>So </a:t>
            </a:r>
            <a:r>
              <a:rPr lang="en-US" sz="3200" b="1" dirty="0" smtClean="0">
                <a:solidFill>
                  <a:schemeClr val="bg1">
                    <a:lumMod val="95000"/>
                    <a:lumOff val="5000"/>
                  </a:schemeClr>
                </a:solidFill>
                <a:latin typeface="Arial Narrow" panose="020B0606020202030204" pitchFamily="34" charset="0"/>
                <a:cs typeface="Times New Roman" pitchFamily="18" charset="0"/>
              </a:rPr>
              <a:t>anesthesia </a:t>
            </a:r>
            <a:r>
              <a:rPr lang="en-US" sz="3200" b="1" dirty="0">
                <a:solidFill>
                  <a:schemeClr val="bg1">
                    <a:lumMod val="95000"/>
                    <a:lumOff val="5000"/>
                  </a:schemeClr>
                </a:solidFill>
                <a:latin typeface="Arial Narrow" panose="020B0606020202030204" pitchFamily="34" charset="0"/>
                <a:cs typeface="Times New Roman" pitchFamily="18" charset="0"/>
              </a:rPr>
              <a:t>consist of 1-</a:t>
            </a:r>
            <a:r>
              <a:rPr lang="en-US" sz="3200" i="1" dirty="0">
                <a:solidFill>
                  <a:schemeClr val="bg1">
                    <a:lumMod val="95000"/>
                    <a:lumOff val="5000"/>
                  </a:schemeClr>
                </a:solidFill>
                <a:latin typeface="Times New Roman" panose="02020603050405020304" pitchFamily="18" charset="0"/>
                <a:cs typeface="Times New Roman" panose="02020603050405020304" pitchFamily="18" charset="0"/>
              </a:rPr>
              <a:t> unconsciousness 2-amnesia; 3- muscular relaxation;  4-immobilization;  5- analgesia) </a:t>
            </a:r>
          </a:p>
          <a:p>
            <a:r>
              <a:rPr lang="en-US" sz="3200" i="1" dirty="0" smtClean="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i="1" dirty="0">
                <a:solidFill>
                  <a:schemeClr val="bg1">
                    <a:lumMod val="95000"/>
                    <a:lumOff val="5000"/>
                  </a:schemeClr>
                </a:solidFill>
                <a:latin typeface="Times New Roman" panose="02020603050405020304" pitchFamily="18" charset="0"/>
                <a:cs typeface="Times New Roman" panose="02020603050405020304" pitchFamily="18" charset="0"/>
              </a:rPr>
              <a:t>all above effects must be reversible.</a:t>
            </a:r>
          </a:p>
          <a:p>
            <a:endParaRPr lang="en-US" dirty="0"/>
          </a:p>
        </p:txBody>
      </p:sp>
      <p:sp>
        <p:nvSpPr>
          <p:cNvPr id="11" name="Slide Number Placeholder 10"/>
          <p:cNvSpPr>
            <a:spLocks noGrp="1"/>
          </p:cNvSpPr>
          <p:nvPr>
            <p:ph type="sldNum" sz="quarter" idx="12"/>
          </p:nvPr>
        </p:nvSpPr>
        <p:spPr/>
        <p:txBody>
          <a:bodyPr/>
          <a:lstStyle/>
          <a:p>
            <a:fld id="{B6F15528-21DE-4FAA-801E-634DDDAF4B2B}" type="slidenum">
              <a:rPr lang="en-US" smtClean="0">
                <a:solidFill>
                  <a:schemeClr val="bg1"/>
                </a:solidFill>
              </a:rPr>
              <a:pPr/>
              <a:t>4</a:t>
            </a:fld>
            <a:endParaRPr lang="en-US">
              <a:solidFill>
                <a:schemeClr val="bg1"/>
              </a:solidFill>
            </a:endParaRPr>
          </a:p>
        </p:txBody>
      </p:sp>
      <p:pic>
        <p:nvPicPr>
          <p:cNvPr id="9" name="صو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74230799"/>
      </p:ext>
    </p:extLst>
  </p:cSld>
  <p:clrMapOvr>
    <a:masterClrMapping/>
  </p:clrMapOvr>
  <mc:AlternateContent xmlns:mc="http://schemas.openxmlformats.org/markup-compatibility/2006">
    <mc:Choice xmlns:p14="http://schemas.microsoft.com/office/powerpoint/2010/main" Requires="p14">
      <p:transition spd="slow" p14:dur="2000" advTm="26504"/>
    </mc:Choice>
    <mc:Fallback>
      <p:transition spd="slow" advTm="2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17" grpId="0"/>
      <p:bldP spid="1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693802"/>
            <a:ext cx="8229600" cy="1143000"/>
          </a:xfrm>
          <a:prstGeom prst="rect">
            <a:avLst/>
          </a:prstGeom>
        </p:spPr>
        <p:txBody>
          <a:bodyPr>
            <a:normAutofit fontScale="90000" lnSpcReduction="20000"/>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lumMod val="95000"/>
                    <a:lumOff val="5000"/>
                  </a:schemeClr>
                </a:solidFill>
                <a:latin typeface="Arial Black" panose="020B0A04020102020204" pitchFamily="34" charset="0"/>
                <a:cs typeface="Times New Roman" pitchFamily="18" charset="0"/>
              </a:rPr>
              <a:t>Types of Anesthesia(LO1)</a:t>
            </a:r>
            <a:br>
              <a:rPr lang="en-US" dirty="0" smtClean="0">
                <a:solidFill>
                  <a:schemeClr val="bg1">
                    <a:lumMod val="95000"/>
                    <a:lumOff val="5000"/>
                  </a:schemeClr>
                </a:solidFill>
                <a:latin typeface="Arial Black" panose="020B0A04020102020204" pitchFamily="34" charset="0"/>
                <a:cs typeface="Times New Roman" pitchFamily="18" charset="0"/>
              </a:rPr>
            </a:br>
            <a:endParaRPr lang="en-US" dirty="0">
              <a:solidFill>
                <a:schemeClr val="bg1">
                  <a:lumMod val="95000"/>
                  <a:lumOff val="5000"/>
                </a:schemeClr>
              </a:solidFill>
              <a:latin typeface="Arial Black" panose="020B0A04020102020204" pitchFamily="34" charset="0"/>
              <a:cs typeface="Times New Roman" pitchFamily="18" charset="0"/>
            </a:endParaRPr>
          </a:p>
        </p:txBody>
      </p:sp>
      <p:sp>
        <p:nvSpPr>
          <p:cNvPr id="13" name="Content Placeholder 2"/>
          <p:cNvSpPr txBox="1">
            <a:spLocks/>
          </p:cNvSpPr>
          <p:nvPr/>
        </p:nvSpPr>
        <p:spPr>
          <a:xfrm>
            <a:off x="457200" y="1600201"/>
            <a:ext cx="8229600" cy="1981199"/>
          </a:xfrm>
          <a:prstGeom prst="rect">
            <a:avLst/>
          </a:prstGeom>
        </p:spPr>
        <p:txBody>
          <a:bodyPr>
            <a:normAutofit fontScale="92500" lnSpcReduction="200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u="sng" dirty="0" smtClean="0">
                <a:solidFill>
                  <a:schemeClr val="bg1">
                    <a:lumMod val="95000"/>
                    <a:lumOff val="5000"/>
                  </a:schemeClr>
                </a:solidFill>
                <a:latin typeface="Times New Roman" pitchFamily="18" charset="0"/>
                <a:cs typeface="Times New Roman" pitchFamily="18" charset="0"/>
              </a:rPr>
              <a:t>General Anesthesia </a:t>
            </a:r>
            <a:r>
              <a:rPr lang="en-US" dirty="0" smtClean="0">
                <a:solidFill>
                  <a:schemeClr val="bg1">
                    <a:lumMod val="95000"/>
                    <a:lumOff val="5000"/>
                  </a:schemeClr>
                </a:solidFill>
                <a:latin typeface="Bahnschrift Condensed" panose="020B0502040204020203" pitchFamily="34" charset="0"/>
                <a:cs typeface="Times New Roman" pitchFamily="18" charset="0"/>
              </a:rPr>
              <a:t>:</a:t>
            </a:r>
            <a:r>
              <a:rPr lang="en-US" dirty="0" smtClean="0">
                <a:solidFill>
                  <a:schemeClr val="bg1">
                    <a:lumMod val="95000"/>
                    <a:lumOff val="5000"/>
                  </a:schemeClr>
                </a:solidFill>
                <a:latin typeface="Arial Narrow" panose="020B0606020202030204" pitchFamily="34" charset="0"/>
                <a:cs typeface="Times New Roman" pitchFamily="18" charset="0"/>
              </a:rPr>
              <a:t> </a:t>
            </a:r>
            <a:r>
              <a:rPr lang="en-US" sz="3000" dirty="0" smtClean="0">
                <a:solidFill>
                  <a:schemeClr val="bg1">
                    <a:lumMod val="95000"/>
                    <a:lumOff val="5000"/>
                  </a:schemeClr>
                </a:solidFill>
                <a:latin typeface="Times New Roman" panose="02020603050405020304" pitchFamily="18" charset="0"/>
                <a:cs typeface="Times New Roman" panose="02020603050405020304" pitchFamily="18" charset="0"/>
              </a:rPr>
              <a:t>Affects the whole body by using intravenous and inhalational drugs with adjuvants.  They act </a:t>
            </a:r>
            <a:r>
              <a:rPr lang="en-US" sz="3000" i="1" dirty="0" smtClean="0">
                <a:solidFill>
                  <a:schemeClr val="bg1">
                    <a:lumMod val="95000"/>
                    <a:lumOff val="5000"/>
                  </a:schemeClr>
                </a:solidFill>
                <a:latin typeface="Times New Roman" panose="02020603050405020304" pitchFamily="18" charset="0"/>
                <a:cs typeface="Times New Roman" panose="02020603050405020304" pitchFamily="18" charset="0"/>
              </a:rPr>
              <a:t>reversibly </a:t>
            </a:r>
            <a:r>
              <a:rPr lang="en-US" sz="3000" dirty="0" smtClean="0">
                <a:solidFill>
                  <a:schemeClr val="bg1">
                    <a:lumMod val="95000"/>
                    <a:lumOff val="5000"/>
                  </a:schemeClr>
                </a:solidFill>
                <a:latin typeface="Times New Roman" panose="02020603050405020304" pitchFamily="18" charset="0"/>
                <a:cs typeface="Times New Roman" panose="02020603050405020304" pitchFamily="18" charset="0"/>
              </a:rPr>
              <a:t>to inhibit sensory, motor and sympathetic nerve transmission in the CNS to produce unconsciousness and absence of sensation</a:t>
            </a:r>
            <a:r>
              <a:rPr lang="en-US" sz="3000" dirty="0" smtClean="0">
                <a:solidFill>
                  <a:schemeClr val="bg1">
                    <a:lumMod val="95000"/>
                    <a:lumOff val="5000"/>
                  </a:schemeClr>
                </a:solidFill>
                <a:latin typeface="Arial Narrow" panose="020B0606020202030204" pitchFamily="34" charset="0"/>
                <a:cs typeface="Times New Roman" pitchFamily="18" charset="0"/>
              </a:rPr>
              <a:t>.</a:t>
            </a:r>
          </a:p>
        </p:txBody>
      </p:sp>
      <p:sp>
        <p:nvSpPr>
          <p:cNvPr id="3" name="TextBox 2"/>
          <p:cNvSpPr txBox="1"/>
          <p:nvPr/>
        </p:nvSpPr>
        <p:spPr>
          <a:xfrm>
            <a:off x="788428" y="3848557"/>
            <a:ext cx="8342825" cy="2215991"/>
          </a:xfrm>
          <a:prstGeom prst="rect">
            <a:avLst/>
          </a:prstGeom>
          <a:noFill/>
        </p:spPr>
        <p:txBody>
          <a:bodyPr wrap="square" rtlCol="0">
            <a:spAutoFit/>
          </a:bodyPr>
          <a:lstStyle/>
          <a:p>
            <a:r>
              <a:rPr lang="en-US" sz="2400" b="1" u="sng" dirty="0">
                <a:solidFill>
                  <a:schemeClr val="bg1">
                    <a:lumMod val="95000"/>
                    <a:lumOff val="5000"/>
                  </a:schemeClr>
                </a:solidFill>
                <a:latin typeface="Times New Roman" pitchFamily="18" charset="0"/>
                <a:cs typeface="Times New Roman" pitchFamily="18" charset="0"/>
              </a:rPr>
              <a:t>Regional </a:t>
            </a:r>
            <a:r>
              <a:rPr lang="en-US" sz="2400" b="1" u="sng" dirty="0" smtClean="0">
                <a:solidFill>
                  <a:schemeClr val="bg1">
                    <a:lumMod val="95000"/>
                    <a:lumOff val="5000"/>
                  </a:schemeClr>
                </a:solidFill>
                <a:latin typeface="Times New Roman" pitchFamily="18" charset="0"/>
                <a:cs typeface="Times New Roman" pitchFamily="18" charset="0"/>
              </a:rPr>
              <a:t>Anesthesia</a:t>
            </a:r>
            <a:r>
              <a:rPr lang="en-US" sz="2400" dirty="0">
                <a:solidFill>
                  <a:schemeClr val="bg1">
                    <a:lumMod val="95000"/>
                    <a:lumOff val="5000"/>
                  </a:schemeClr>
                </a:solidFill>
                <a:latin typeface="Arial Narrow" panose="020B0606020202030204" pitchFamily="34" charset="0"/>
                <a:cs typeface="Times New Roman" pitchFamily="18" charset="0"/>
              </a:rPr>
              <a:t>: </a:t>
            </a:r>
            <a:r>
              <a:rPr lang="en-US" sz="2400" dirty="0">
                <a:solidFill>
                  <a:schemeClr val="bg1">
                    <a:lumMod val="95000"/>
                    <a:lumOff val="5000"/>
                  </a:schemeClr>
                </a:solidFill>
                <a:latin typeface="Times New Roman" panose="02020603050405020304" pitchFamily="18" charset="0"/>
                <a:cs typeface="Times New Roman" panose="02020603050405020304" pitchFamily="18" charset="0"/>
              </a:rPr>
              <a:t>Is block sensations of pain in large part of the body (leg ,arm and abdomen) make certain body region insensate to pain by block transmission between it and spinal cord , but the patient is conscious  and may need an adjuvants </a:t>
            </a:r>
            <a:r>
              <a:rPr lang="en-US" sz="2400" dirty="0" smtClean="0">
                <a:solidFill>
                  <a:schemeClr val="bg1">
                    <a:lumMod val="95000"/>
                    <a:lumOff val="5000"/>
                  </a:schemeClr>
                </a:solidFill>
                <a:latin typeface="Times New Roman" panose="02020603050405020304" pitchFamily="18" charset="0"/>
                <a:cs typeface="Times New Roman" panose="02020603050405020304" pitchFamily="18" charset="0"/>
              </a:rPr>
              <a:t>e.g. </a:t>
            </a:r>
            <a:r>
              <a:rPr lang="en-US" sz="2400" dirty="0">
                <a:solidFill>
                  <a:schemeClr val="bg1">
                    <a:lumMod val="95000"/>
                    <a:lumOff val="5000"/>
                  </a:schemeClr>
                </a:solidFill>
                <a:latin typeface="Times New Roman" panose="02020603050405020304" pitchFamily="18" charset="0"/>
                <a:cs typeface="Times New Roman" panose="02020603050405020304" pitchFamily="18" charset="0"/>
              </a:rPr>
              <a:t>(epidural and spinal anesthesia)</a:t>
            </a:r>
          </a:p>
          <a:p>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solidFill>
                  <a:schemeClr val="bg1"/>
                </a:solidFill>
              </a:rPr>
              <a:pPr/>
              <a:t>5</a:t>
            </a:fld>
            <a:endParaRPr lang="en-US" dirty="0">
              <a:solidFill>
                <a:schemeClr val="bg1"/>
              </a:solidFill>
            </a:endParaRPr>
          </a:p>
        </p:txBody>
      </p:sp>
      <p:pic>
        <p:nvPicPr>
          <p:cNvPr id="9" name="صو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3273122"/>
      </p:ext>
    </p:extLst>
  </p:cSld>
  <p:clrMapOvr>
    <a:masterClrMapping/>
  </p:clrMapOvr>
  <mc:AlternateContent xmlns:mc="http://schemas.openxmlformats.org/markup-compatibility/2006">
    <mc:Choice xmlns:p14="http://schemas.microsoft.com/office/powerpoint/2010/main" Requires="p14">
      <p:transition spd="slow" p14:dur="2000" advTm="74699"/>
    </mc:Choice>
    <mc:Fallback>
      <p:transition spd="slow" advTm="7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11" grpId="0"/>
      <p:bldP spid="13"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sp>
        <p:nvSpPr>
          <p:cNvPr id="12" name="Rectangle 11"/>
          <p:cNvSpPr/>
          <p:nvPr/>
        </p:nvSpPr>
        <p:spPr>
          <a:xfrm>
            <a:off x="1415069" y="690732"/>
            <a:ext cx="6709930" cy="852301"/>
          </a:xfrm>
          <a:prstGeom prst="rect">
            <a:avLst/>
          </a:prstGeom>
        </p:spPr>
        <p:txBody>
          <a:bodyPr wrap="square" lIns="82048" tIns="41025" rIns="82048" bIns="41025">
            <a:spAutoFit/>
          </a:bodyPr>
          <a:lstStyle/>
          <a:p>
            <a:pPr algn="ctr" defTabSz="820487" fontAlgn="base">
              <a:spcBef>
                <a:spcPct val="0"/>
              </a:spcBef>
              <a:spcAft>
                <a:spcPct val="0"/>
              </a:spcAft>
              <a:defRPr/>
            </a:pPr>
            <a:r>
              <a:rPr lang="en-US" sz="2500" b="1" kern="0" dirty="0">
                <a:solidFill>
                  <a:srgbClr val="000000"/>
                </a:solidFill>
              </a:rPr>
              <a:t>Academic year 2019-2020</a:t>
            </a:r>
          </a:p>
          <a:p>
            <a:pPr algn="ctr" defTabSz="820487" fontAlgn="base">
              <a:spcBef>
                <a:spcPct val="0"/>
              </a:spcBef>
              <a:spcAft>
                <a:spcPct val="0"/>
              </a:spcAft>
              <a:defRPr/>
            </a:pPr>
            <a:r>
              <a:rPr lang="en-US" sz="2500" b="1" kern="0" dirty="0">
                <a:solidFill>
                  <a:srgbClr val="000000"/>
                </a:solidFill>
              </a:rPr>
              <a:t>3</a:t>
            </a:r>
            <a:r>
              <a:rPr lang="en-US" sz="2500" b="1" kern="0" baseline="30000" dirty="0">
                <a:solidFill>
                  <a:srgbClr val="000000"/>
                </a:solidFill>
              </a:rPr>
              <a:t>rd</a:t>
            </a:r>
            <a:r>
              <a:rPr lang="en-US" sz="2500" b="1" kern="0" dirty="0">
                <a:solidFill>
                  <a:srgbClr val="000000"/>
                </a:solidFill>
              </a:rPr>
              <a:t> year S 5/6</a:t>
            </a: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Content Placeholder 2"/>
          <p:cNvSpPr txBox="1">
            <a:spLocks/>
          </p:cNvSpPr>
          <p:nvPr/>
        </p:nvSpPr>
        <p:spPr>
          <a:xfrm>
            <a:off x="457200" y="1600201"/>
            <a:ext cx="8229600" cy="4525963"/>
          </a:xfrm>
          <a:prstGeom prst="rect">
            <a:avLst/>
          </a:prstGeom>
        </p:spPr>
        <p:txBody>
          <a:bodyPr>
            <a:normAutofit fontScale="92500" lnSpcReduction="100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u="sng" dirty="0" smtClean="0">
                <a:solidFill>
                  <a:schemeClr val="bg1">
                    <a:lumMod val="95000"/>
                    <a:lumOff val="5000"/>
                  </a:schemeClr>
                </a:solidFill>
                <a:latin typeface="Times New Roman" pitchFamily="18" charset="0"/>
                <a:cs typeface="Times New Roman" pitchFamily="18" charset="0"/>
              </a:rPr>
              <a:t>Local Anesthesia</a:t>
            </a:r>
            <a:r>
              <a:rPr lang="en-US" dirty="0" smtClean="0">
                <a:solidFill>
                  <a:schemeClr val="bg1">
                    <a:lumMod val="95000"/>
                    <a:lumOff val="5000"/>
                  </a:schemeClr>
                </a:solidFill>
                <a:latin typeface="Times New Roman" pitchFamily="18" charset="0"/>
                <a:cs typeface="Times New Roman" pitchFamily="18" charset="0"/>
              </a:rPr>
              <a:t>:</a:t>
            </a:r>
            <a:r>
              <a:rPr lang="en-US" dirty="0" smtClean="0">
                <a:solidFill>
                  <a:schemeClr val="bg1">
                    <a:lumMod val="95000"/>
                    <a:lumOff val="5000"/>
                  </a:schemeClr>
                </a:solidFill>
                <a:latin typeface="Arial Narrow" panose="020B0606020202030204" pitchFamily="34" charset="0"/>
                <a:cs typeface="Times New Roman" pitchFamily="18" charset="0"/>
              </a:rPr>
              <a:t> </a:t>
            </a:r>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Involves absence of sensation to pain  in specific part of the body ( peripheral nerve block with injection of a local anesthetic) e.g. : in tooth extraction, procedures in fingers and toes.</a:t>
            </a:r>
          </a:p>
          <a:p>
            <a:r>
              <a:rPr lang="en-US" b="1" u="sng" dirty="0" smtClean="0">
                <a:solidFill>
                  <a:schemeClr val="bg1">
                    <a:lumMod val="95000"/>
                    <a:lumOff val="5000"/>
                  </a:schemeClr>
                </a:solidFill>
                <a:latin typeface="Times New Roman" pitchFamily="18" charset="0"/>
                <a:cs typeface="Times New Roman" pitchFamily="18" charset="0"/>
              </a:rPr>
              <a:t>Dissociative Anesthesia</a:t>
            </a:r>
            <a:r>
              <a:rPr lang="en-US" dirty="0" smtClean="0">
                <a:solidFill>
                  <a:schemeClr val="bg1">
                    <a:lumMod val="95000"/>
                    <a:lumOff val="5000"/>
                  </a:schemeClr>
                </a:solidFill>
                <a:latin typeface="Times New Roman" pitchFamily="18" charset="0"/>
                <a:cs typeface="Times New Roman" pitchFamily="18" charset="0"/>
              </a:rPr>
              <a:t>: Uses agents such as ketamine that inhibit transmission of nerve impulses between higher and lower centers of the brain, and used for short procedures in child and elderly and can lead to hallucinations.</a:t>
            </a: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6</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4408172"/>
      </p:ext>
    </p:extLst>
  </p:cSld>
  <p:clrMapOvr>
    <a:masterClrMapping/>
  </p:clrMapOvr>
  <mc:AlternateContent xmlns:mc="http://schemas.openxmlformats.org/markup-compatibility/2006">
    <mc:Choice xmlns:p14="http://schemas.microsoft.com/office/powerpoint/2010/main" Requires="p14">
      <p:transition spd="slow" p14:dur="2000" advTm="55813"/>
    </mc:Choice>
    <mc:Fallback>
      <p:transition spd="slow" advTm="5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762000"/>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lumMod val="95000"/>
                    <a:lumOff val="5000"/>
                  </a:schemeClr>
                </a:solidFill>
                <a:latin typeface="Arial Black" panose="020B0A04020102020204" pitchFamily="34" charset="0"/>
                <a:cs typeface="Times New Roman" pitchFamily="18" charset="0"/>
              </a:rPr>
              <a:t>Stages of Anesthesia(LO2)</a:t>
            </a:r>
            <a:endParaRPr lang="en-US" sz="4000" dirty="0">
              <a:solidFill>
                <a:schemeClr val="bg1">
                  <a:lumMod val="95000"/>
                  <a:lumOff val="5000"/>
                </a:schemeClr>
              </a:solidFill>
              <a:latin typeface="Arial Black" panose="020B0A04020102020204" pitchFamily="34" charset="0"/>
              <a:cs typeface="Times New Roman" pitchFamily="18" charset="0"/>
            </a:endParaRPr>
          </a:p>
        </p:txBody>
      </p:sp>
      <p:sp>
        <p:nvSpPr>
          <p:cNvPr id="13" name="Content Placeholder 2"/>
          <p:cNvSpPr txBox="1">
            <a:spLocks/>
          </p:cNvSpPr>
          <p:nvPr/>
        </p:nvSpPr>
        <p:spPr>
          <a:xfrm>
            <a:off x="457200" y="1905000"/>
            <a:ext cx="8229600" cy="4525963"/>
          </a:xfrm>
          <a:prstGeom prst="rect">
            <a:avLst/>
          </a:prstGeom>
        </p:spPr>
        <p:txBody>
          <a:bodyPr>
            <a:normAutofit fontScale="62500" lnSpcReduction="200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290" indent="-514290">
              <a:buFont typeface="+mj-lt"/>
              <a:buAutoNum type="arabicPeriod"/>
            </a:pPr>
            <a:r>
              <a:rPr lang="en-US" b="1" i="1" u="sng" dirty="0" smtClean="0">
                <a:solidFill>
                  <a:schemeClr val="bg1">
                    <a:lumMod val="95000"/>
                    <a:lumOff val="5000"/>
                  </a:schemeClr>
                </a:solidFill>
                <a:latin typeface="Arial Black" panose="020B0A04020102020204" pitchFamily="34" charset="0"/>
                <a:cs typeface="Times New Roman" pitchFamily="18" charset="0"/>
              </a:rPr>
              <a:t>Induction Stage</a:t>
            </a:r>
            <a:r>
              <a:rPr lang="en-US" b="1" dirty="0" smtClean="0">
                <a:solidFill>
                  <a:schemeClr val="bg1">
                    <a:lumMod val="95000"/>
                    <a:lumOff val="5000"/>
                  </a:schemeClr>
                </a:solidFill>
                <a:latin typeface="Arial Black" panose="020B0A04020102020204" pitchFamily="34" charset="0"/>
                <a:cs typeface="Times New Roman" pitchFamily="18" charset="0"/>
              </a:rPr>
              <a:t> </a:t>
            </a:r>
            <a:r>
              <a:rPr lang="en-US" dirty="0" smtClean="0">
                <a:solidFill>
                  <a:schemeClr val="bg1">
                    <a:lumMod val="95000"/>
                    <a:lumOff val="5000"/>
                  </a:schemeClr>
                </a:solidFill>
                <a:latin typeface="Times New Roman" pitchFamily="18" charset="0"/>
                <a:cs typeface="Times New Roman" pitchFamily="18" charset="0"/>
              </a:rPr>
              <a:t>: Is the period between the administration of induction agents like </a:t>
            </a:r>
            <a:r>
              <a:rPr lang="en-US" dirty="0" err="1" smtClean="0">
                <a:solidFill>
                  <a:schemeClr val="bg1">
                    <a:lumMod val="95000"/>
                    <a:lumOff val="5000"/>
                  </a:schemeClr>
                </a:solidFill>
                <a:latin typeface="Times New Roman" pitchFamily="18" charset="0"/>
                <a:cs typeface="Times New Roman" pitchFamily="18" charset="0"/>
              </a:rPr>
              <a:t>propofol</a:t>
            </a:r>
            <a:r>
              <a:rPr lang="en-US" dirty="0" smtClean="0">
                <a:solidFill>
                  <a:schemeClr val="bg1">
                    <a:lumMod val="95000"/>
                    <a:lumOff val="5000"/>
                  </a:schemeClr>
                </a:solidFill>
                <a:latin typeface="Times New Roman" pitchFamily="18" charset="0"/>
                <a:cs typeface="Times New Roman" pitchFamily="18" charset="0"/>
              </a:rPr>
              <a:t>  and loss of consciousness( transition from awake state to anaesthetized state ) i.e. patient progress from analgesia without amnesia to analgesia with amnesia). </a:t>
            </a:r>
          </a:p>
          <a:p>
            <a:pPr marL="514290" indent="-514290">
              <a:buFont typeface="+mj-lt"/>
              <a:buAutoNum type="arabicPeriod"/>
            </a:pPr>
            <a:endParaRPr lang="en-US" b="1" dirty="0" smtClean="0">
              <a:solidFill>
                <a:schemeClr val="bg1">
                  <a:lumMod val="95000"/>
                  <a:lumOff val="5000"/>
                </a:schemeClr>
              </a:solidFill>
              <a:latin typeface="Times New Roman" pitchFamily="18" charset="0"/>
              <a:cs typeface="Times New Roman" pitchFamily="18" charset="0"/>
            </a:endParaRPr>
          </a:p>
          <a:p>
            <a:pPr marL="514290" indent="-514290">
              <a:buFont typeface="+mj-lt"/>
              <a:buAutoNum type="arabicPeriod"/>
            </a:pPr>
            <a:r>
              <a:rPr lang="en-US" b="1" i="1" dirty="0" smtClean="0">
                <a:solidFill>
                  <a:schemeClr val="bg1">
                    <a:lumMod val="95000"/>
                    <a:lumOff val="5000"/>
                  </a:schemeClr>
                </a:solidFill>
                <a:latin typeface="Times New Roman" pitchFamily="18" charset="0"/>
                <a:cs typeface="Times New Roman" pitchFamily="18" charset="0"/>
              </a:rPr>
              <a:t> </a:t>
            </a:r>
            <a:r>
              <a:rPr lang="en-US" b="1" i="1" u="sng" dirty="0" smtClean="0">
                <a:solidFill>
                  <a:schemeClr val="bg1">
                    <a:lumMod val="95000"/>
                    <a:lumOff val="5000"/>
                  </a:schemeClr>
                </a:solidFill>
                <a:latin typeface="Arial Black" panose="020B0A04020102020204" pitchFamily="34" charset="0"/>
                <a:cs typeface="Times New Roman" pitchFamily="18" charset="0"/>
              </a:rPr>
              <a:t>Maintenance Stage</a:t>
            </a:r>
            <a:r>
              <a:rPr lang="en-US" b="1" i="1" dirty="0" smtClean="0">
                <a:solidFill>
                  <a:schemeClr val="bg1">
                    <a:lumMod val="95000"/>
                    <a:lumOff val="5000"/>
                  </a:schemeClr>
                </a:solidFill>
                <a:latin typeface="Arial Black" panose="020B0A04020102020204" pitchFamily="34" charset="0"/>
                <a:cs typeface="Times New Roman" pitchFamily="18" charset="0"/>
              </a:rPr>
              <a:t> </a:t>
            </a:r>
            <a:r>
              <a:rPr lang="en-US" i="1" dirty="0" smtClean="0">
                <a:solidFill>
                  <a:schemeClr val="bg1">
                    <a:lumMod val="95000"/>
                    <a:lumOff val="5000"/>
                  </a:schemeClr>
                </a:solidFill>
                <a:latin typeface="Times New Roman" pitchFamily="18" charset="0"/>
                <a:cs typeface="Times New Roman" pitchFamily="18" charset="0"/>
              </a:rPr>
              <a:t>: T</a:t>
            </a:r>
            <a:r>
              <a:rPr lang="en-US" dirty="0" smtClean="0">
                <a:solidFill>
                  <a:schemeClr val="bg1">
                    <a:lumMod val="95000"/>
                    <a:lumOff val="5000"/>
                  </a:schemeClr>
                </a:solidFill>
                <a:latin typeface="Times New Roman" pitchFamily="18" charset="0"/>
                <a:cs typeface="Times New Roman" pitchFamily="18" charset="0"/>
              </a:rPr>
              <a:t>he anesthetist keeps the patient unresponsive to surgical stimulations (unconscious, amnesia and immobile) during the surgery by using Intravenous and inhalational drugs  .   </a:t>
            </a:r>
          </a:p>
          <a:p>
            <a:pPr marL="514290" indent="-514290">
              <a:buFont typeface="+mj-lt"/>
              <a:buAutoNum type="arabicPeriod"/>
            </a:pPr>
            <a:r>
              <a:rPr lang="en-US" b="1" i="1" u="sng" dirty="0" smtClean="0">
                <a:solidFill>
                  <a:schemeClr val="bg1">
                    <a:lumMod val="95000"/>
                    <a:lumOff val="5000"/>
                  </a:schemeClr>
                </a:solidFill>
                <a:latin typeface="Arial Black" panose="020B0A04020102020204" pitchFamily="34" charset="0"/>
                <a:cs typeface="Times New Roman" pitchFamily="18" charset="0"/>
              </a:rPr>
              <a:t>Recovery Stage </a:t>
            </a:r>
            <a:r>
              <a:rPr lang="en-US" i="1" u="sng" dirty="0" smtClean="0">
                <a:solidFill>
                  <a:schemeClr val="bg1">
                    <a:lumMod val="95000"/>
                    <a:lumOff val="5000"/>
                  </a:schemeClr>
                </a:solidFill>
                <a:latin typeface="Times New Roman" pitchFamily="18" charset="0"/>
                <a:cs typeface="Times New Roman" pitchFamily="18" charset="0"/>
              </a:rPr>
              <a:t>:</a:t>
            </a:r>
            <a:r>
              <a:rPr lang="en-US" i="1" dirty="0" smtClean="0">
                <a:solidFill>
                  <a:schemeClr val="bg1">
                    <a:lumMod val="95000"/>
                    <a:lumOff val="5000"/>
                  </a:schemeClr>
                </a:solidFill>
                <a:latin typeface="Times New Roman" pitchFamily="18" charset="0"/>
                <a:cs typeface="Times New Roman" pitchFamily="18" charset="0"/>
              </a:rPr>
              <a:t> T</a:t>
            </a:r>
            <a:r>
              <a:rPr lang="en-US" dirty="0" smtClean="0">
                <a:solidFill>
                  <a:schemeClr val="bg1">
                    <a:lumMod val="95000"/>
                    <a:lumOff val="5000"/>
                  </a:schemeClr>
                </a:solidFill>
                <a:latin typeface="Times New Roman" pitchFamily="18" charset="0"/>
                <a:cs typeface="Times New Roman" pitchFamily="18" charset="0"/>
              </a:rPr>
              <a:t>he agents are withdrawn and physiological functions monitored closely to make sure it can be maintained without support. Antidotes may be given as necessary to facilitate recovery.</a:t>
            </a:r>
            <a:br>
              <a:rPr lang="en-US" dirty="0" smtClean="0">
                <a:solidFill>
                  <a:schemeClr val="bg1">
                    <a:lumMod val="95000"/>
                    <a:lumOff val="5000"/>
                  </a:schemeClr>
                </a:solidFill>
                <a:latin typeface="Times New Roman" pitchFamily="18" charset="0"/>
                <a:cs typeface="Times New Roman" pitchFamily="18" charset="0"/>
              </a:rPr>
            </a:br>
            <a:r>
              <a:rPr lang="en-US" dirty="0" smtClean="0">
                <a:solidFill>
                  <a:schemeClr val="bg1">
                    <a:lumMod val="95000"/>
                    <a:lumOff val="5000"/>
                  </a:schemeClr>
                </a:solidFill>
                <a:latin typeface="Times New Roman" pitchFamily="18" charset="0"/>
                <a:cs typeface="Times New Roman" pitchFamily="18" charset="0"/>
              </a:rPr>
              <a:t/>
            </a:r>
            <a:br>
              <a:rPr lang="en-US" dirty="0" smtClean="0">
                <a:solidFill>
                  <a:schemeClr val="bg1">
                    <a:lumMod val="95000"/>
                    <a:lumOff val="5000"/>
                  </a:schemeClr>
                </a:solidFill>
                <a:latin typeface="Times New Roman" pitchFamily="18" charset="0"/>
                <a:cs typeface="Times New Roman" pitchFamily="18" charset="0"/>
              </a:rPr>
            </a:br>
            <a:r>
              <a:rPr lang="en-US" dirty="0" smtClean="0">
                <a:solidFill>
                  <a:schemeClr val="bg1">
                    <a:lumMod val="95000"/>
                    <a:lumOff val="5000"/>
                  </a:schemeClr>
                </a:solidFill>
                <a:latin typeface="Times New Roman" pitchFamily="18" charset="0"/>
                <a:cs typeface="Times New Roman" pitchFamily="18" charset="0"/>
              </a:rPr>
              <a:t/>
            </a:r>
            <a:br>
              <a:rPr lang="en-US" dirty="0" smtClean="0">
                <a:solidFill>
                  <a:schemeClr val="bg1">
                    <a:lumMod val="95000"/>
                    <a:lumOff val="5000"/>
                  </a:schemeClr>
                </a:solidFill>
                <a:latin typeface="Times New Roman" pitchFamily="18" charset="0"/>
                <a:cs typeface="Times New Roman" pitchFamily="18" charset="0"/>
              </a:rPr>
            </a:br>
            <a:r>
              <a:rPr lang="en-US" dirty="0" smtClean="0">
                <a:solidFill>
                  <a:schemeClr val="bg1">
                    <a:lumMod val="95000"/>
                    <a:lumOff val="5000"/>
                  </a:schemeClr>
                </a:solidFill>
                <a:latin typeface="Times New Roman" pitchFamily="18" charset="0"/>
                <a:cs typeface="Times New Roman" pitchFamily="18" charset="0"/>
              </a:rPr>
              <a:t> </a:t>
            </a:r>
            <a:br>
              <a:rPr lang="en-US" dirty="0" smtClean="0">
                <a:solidFill>
                  <a:schemeClr val="bg1">
                    <a:lumMod val="95000"/>
                    <a:lumOff val="5000"/>
                  </a:schemeClr>
                </a:solidFill>
                <a:latin typeface="Times New Roman" pitchFamily="18" charset="0"/>
                <a:cs typeface="Times New Roman" pitchFamily="18" charset="0"/>
              </a:rPr>
            </a:br>
            <a:r>
              <a:rPr lang="en-US" dirty="0" smtClean="0">
                <a:solidFill>
                  <a:schemeClr val="bg1">
                    <a:lumMod val="95000"/>
                    <a:lumOff val="5000"/>
                  </a:schemeClr>
                </a:solidFill>
                <a:latin typeface="Times New Roman" pitchFamily="18" charset="0"/>
                <a:cs typeface="Times New Roman" pitchFamily="18" charset="0"/>
              </a:rPr>
              <a:t> </a:t>
            </a:r>
            <a:br>
              <a:rPr lang="en-US" dirty="0" smtClean="0">
                <a:solidFill>
                  <a:schemeClr val="bg1">
                    <a:lumMod val="95000"/>
                    <a:lumOff val="5000"/>
                  </a:schemeClr>
                </a:solidFill>
                <a:latin typeface="Times New Roman" pitchFamily="18" charset="0"/>
                <a:cs typeface="Times New Roman" pitchFamily="18" charset="0"/>
              </a:rPr>
            </a:br>
            <a:endParaRPr lang="en-US" dirty="0">
              <a:solidFill>
                <a:schemeClr val="bg1">
                  <a:lumMod val="95000"/>
                  <a:lumOff val="5000"/>
                </a:schemeClr>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a:xfrm>
            <a:off x="6553200" y="6416675"/>
            <a:ext cx="2133600" cy="365125"/>
          </a:xfrm>
        </p:spPr>
        <p:txBody>
          <a:bodyPr/>
          <a:lstStyle/>
          <a:p>
            <a:fld id="{B6F15528-21DE-4FAA-801E-634DDDAF4B2B}" type="slidenum">
              <a:rPr lang="en-US" smtClean="0">
                <a:solidFill>
                  <a:schemeClr val="bg1"/>
                </a:solidFill>
              </a:rPr>
              <a:pPr/>
              <a:t>7</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5452901"/>
      </p:ext>
    </p:extLst>
  </p:cSld>
  <p:clrMapOvr>
    <a:masterClrMapping/>
  </p:clrMapOvr>
  <mc:AlternateContent xmlns:mc="http://schemas.openxmlformats.org/markup-compatibility/2006">
    <mc:Choice xmlns:p14="http://schemas.microsoft.com/office/powerpoint/2010/main" Requires="p14">
      <p:transition spd="slow" p14:dur="2000" advTm="77762"/>
    </mc:Choice>
    <mc:Fallback>
      <p:transition spd="slow" advTm="7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barn(inVertical)">
                                      <p:cBhvr>
                                        <p:cTn id="11" dur="500"/>
                                        <p:tgtEl>
                                          <p:spTgt spid="1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barn(inVertical)">
                                      <p:cBhvr>
                                        <p:cTn id="14" dur="500"/>
                                        <p:tgtEl>
                                          <p:spTgt spid="13">
                                            <p:txEl>
                                              <p:pRg st="2" end="2"/>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barn(inVertical)">
                                      <p:cBhvr>
                                        <p:cTn id="1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457200" y="846138"/>
            <a:ext cx="8229600" cy="1143000"/>
          </a:xfrm>
          <a:prstGeom prst="rect">
            <a:avLst/>
          </a:prstGeom>
        </p:spPr>
        <p:txBody>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lumMod val="95000"/>
                    <a:lumOff val="5000"/>
                  </a:schemeClr>
                </a:solidFill>
                <a:latin typeface="Arial Black" panose="020B0A04020102020204" pitchFamily="34" charset="0"/>
                <a:cs typeface="Times New Roman" pitchFamily="18" charset="0"/>
              </a:rPr>
              <a:t>Anesthetic drugs divided to(LO3)</a:t>
            </a:r>
          </a:p>
          <a:p>
            <a:endParaRPr lang="en-US" sz="3600" dirty="0" smtClean="0">
              <a:solidFill>
                <a:schemeClr val="bg1">
                  <a:lumMod val="95000"/>
                  <a:lumOff val="5000"/>
                </a:schemeClr>
              </a:solidFill>
              <a:latin typeface="Arial Black" panose="020B0A04020102020204" pitchFamily="34" charset="0"/>
              <a:cs typeface="Times New Roman" pitchFamily="18" charset="0"/>
            </a:endParaRPr>
          </a:p>
          <a:p>
            <a:endParaRPr lang="en-US" sz="3600" dirty="0">
              <a:solidFill>
                <a:schemeClr val="bg1">
                  <a:lumMod val="95000"/>
                  <a:lumOff val="5000"/>
                </a:schemeClr>
              </a:solidFill>
              <a:latin typeface="Arial Black" panose="020B0A04020102020204" pitchFamily="34" charset="0"/>
              <a:cs typeface="Times New Roman" pitchFamily="18" charset="0"/>
            </a:endParaRPr>
          </a:p>
        </p:txBody>
      </p:sp>
      <p:sp>
        <p:nvSpPr>
          <p:cNvPr id="13" name="Content Placeholder 2"/>
          <p:cNvSpPr txBox="1">
            <a:spLocks/>
          </p:cNvSpPr>
          <p:nvPr/>
        </p:nvSpPr>
        <p:spPr>
          <a:xfrm>
            <a:off x="460248" y="1925889"/>
            <a:ext cx="8229600" cy="4525963"/>
          </a:xfrm>
          <a:prstGeom prst="rect">
            <a:avLst/>
          </a:prstGeom>
        </p:spPr>
        <p:txBody>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lumMod val="95000"/>
                    <a:lumOff val="5000"/>
                  </a:schemeClr>
                </a:solidFill>
                <a:latin typeface="Times New Roman" pitchFamily="18" charset="0"/>
                <a:cs typeface="Times New Roman" pitchFamily="18" charset="0"/>
              </a:rPr>
              <a:t>Inhalational anesthetics (</a:t>
            </a:r>
            <a:r>
              <a:rPr lang="en-US" dirty="0" err="1" smtClean="0">
                <a:solidFill>
                  <a:schemeClr val="bg1">
                    <a:lumMod val="95000"/>
                    <a:lumOff val="5000"/>
                  </a:schemeClr>
                </a:solidFill>
                <a:latin typeface="Times New Roman" pitchFamily="18" charset="0"/>
                <a:cs typeface="Times New Roman" pitchFamily="18" charset="0"/>
              </a:rPr>
              <a:t>fluranes</a:t>
            </a:r>
            <a:r>
              <a:rPr lang="en-US" dirty="0" smtClean="0">
                <a:solidFill>
                  <a:schemeClr val="bg1">
                    <a:lumMod val="95000"/>
                    <a:lumOff val="5000"/>
                  </a:schemeClr>
                </a:solidFill>
                <a:latin typeface="Times New Roman" pitchFamily="18" charset="0"/>
                <a:cs typeface="Times New Roman" pitchFamily="18" charset="0"/>
              </a:rPr>
              <a:t>, isoflurane, </a:t>
            </a:r>
            <a:r>
              <a:rPr lang="en-US" dirty="0" err="1" smtClean="0">
                <a:solidFill>
                  <a:schemeClr val="bg1">
                    <a:lumMod val="95000"/>
                    <a:lumOff val="5000"/>
                  </a:schemeClr>
                </a:solidFill>
                <a:latin typeface="Times New Roman" pitchFamily="18" charset="0"/>
                <a:cs typeface="Times New Roman" pitchFamily="18" charset="0"/>
              </a:rPr>
              <a:t>desflurane</a:t>
            </a:r>
            <a:r>
              <a:rPr lang="en-US" dirty="0" smtClean="0">
                <a:solidFill>
                  <a:schemeClr val="bg1">
                    <a:lumMod val="95000"/>
                    <a:lumOff val="5000"/>
                  </a:schemeClr>
                </a:solidFill>
                <a:latin typeface="Times New Roman" pitchFamily="18" charset="0"/>
                <a:cs typeface="Times New Roman" pitchFamily="18" charset="0"/>
              </a:rPr>
              <a:t> and nitrous oxide)</a:t>
            </a:r>
          </a:p>
          <a:p>
            <a:endParaRPr lang="en-US" dirty="0" smtClean="0">
              <a:solidFill>
                <a:schemeClr val="bg1">
                  <a:lumMod val="95000"/>
                  <a:lumOff val="5000"/>
                </a:schemeClr>
              </a:solidFill>
              <a:latin typeface="Times New Roman" pitchFamily="18" charset="0"/>
              <a:cs typeface="Times New Roman" pitchFamily="18" charset="0"/>
            </a:endParaRPr>
          </a:p>
          <a:p>
            <a:r>
              <a:rPr lang="en-US" dirty="0" smtClean="0">
                <a:solidFill>
                  <a:schemeClr val="bg1">
                    <a:lumMod val="95000"/>
                    <a:lumOff val="5000"/>
                  </a:schemeClr>
                </a:solidFill>
                <a:latin typeface="Times New Roman" pitchFamily="18" charset="0"/>
                <a:cs typeface="Times New Roman" pitchFamily="18" charset="0"/>
              </a:rPr>
              <a:t>IV (intra-venous) anesthetics: ex ;ketamine, </a:t>
            </a:r>
            <a:r>
              <a:rPr lang="en-US" dirty="0" err="1" smtClean="0">
                <a:solidFill>
                  <a:schemeClr val="bg1">
                    <a:lumMod val="95000"/>
                    <a:lumOff val="5000"/>
                  </a:schemeClr>
                </a:solidFill>
                <a:latin typeface="Times New Roman" pitchFamily="18" charset="0"/>
                <a:cs typeface="Times New Roman" pitchFamily="18" charset="0"/>
              </a:rPr>
              <a:t>propofol</a:t>
            </a:r>
            <a:endParaRPr lang="en-US" dirty="0">
              <a:solidFill>
                <a:schemeClr val="bg1">
                  <a:lumMod val="95000"/>
                  <a:lumOff val="5000"/>
                </a:schemeClr>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8</a:t>
            </a:fld>
            <a:endParaRPr lang="en-US">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93336480"/>
      </p:ext>
    </p:extLst>
  </p:cSld>
  <p:clrMapOvr>
    <a:masterClrMapping/>
  </p:clrMapOvr>
  <mc:AlternateContent xmlns:mc="http://schemas.openxmlformats.org/markup-compatibility/2006">
    <mc:Choice xmlns:p14="http://schemas.microsoft.com/office/powerpoint/2010/main" Requires="p14">
      <p:transition spd="slow" p14:dur="2000" advTm="34918"/>
    </mc:Choice>
    <mc:Fallback>
      <p:transition spd="slow" advTm="3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8068"/>
            <a:ext cx="4009736" cy="672353"/>
          </a:xfrm>
          <a:custGeom>
            <a:avLst/>
            <a:gdLst/>
            <a:ahLst/>
            <a:cxnLst/>
            <a:rect l="l" t="t" r="r" b="b"/>
            <a:pathLst>
              <a:path w="4410710" h="762000">
                <a:moveTo>
                  <a:pt x="0" y="762000"/>
                </a:moveTo>
                <a:lnTo>
                  <a:pt x="4410456" y="762000"/>
                </a:lnTo>
                <a:lnTo>
                  <a:pt x="4410456" y="0"/>
                </a:lnTo>
                <a:lnTo>
                  <a:pt x="0" y="0"/>
                </a:lnTo>
                <a:lnTo>
                  <a:pt x="0" y="762000"/>
                </a:lnTo>
                <a:close/>
              </a:path>
            </a:pathLst>
          </a:custGeom>
          <a:solidFill>
            <a:srgbClr val="D94587"/>
          </a:solidFill>
        </p:spPr>
        <p:txBody>
          <a:bodyPr wrap="square" lIns="0" tIns="0" rIns="0" bIns="0" rtlCol="0"/>
          <a:lstStyle/>
          <a:p>
            <a:pPr defTabSz="820487"/>
            <a:endParaRPr>
              <a:solidFill>
                <a:prstClr val="black"/>
              </a:solidFill>
            </a:endParaRPr>
          </a:p>
        </p:txBody>
      </p:sp>
      <p:sp>
        <p:nvSpPr>
          <p:cNvPr id="5" name="object 5"/>
          <p:cNvSpPr txBox="1"/>
          <p:nvPr/>
        </p:nvSpPr>
        <p:spPr>
          <a:xfrm>
            <a:off x="943034" y="62753"/>
            <a:ext cx="2121477" cy="446950"/>
          </a:xfrm>
          <a:prstGeom prst="rect">
            <a:avLst/>
          </a:prstGeom>
        </p:spPr>
        <p:txBody>
          <a:bodyPr vert="horz" wrap="square" lIns="0" tIns="10825" rIns="0" bIns="0" rtlCol="0">
            <a:spAutoFit/>
          </a:bodyPr>
          <a:lstStyle/>
          <a:p>
            <a:pPr algn="ctr" defTabSz="820487">
              <a:lnSpc>
                <a:spcPts val="1660"/>
              </a:lnSpc>
              <a:spcBef>
                <a:spcPts val="85"/>
              </a:spcBef>
            </a:pPr>
            <a:r>
              <a:rPr sz="1400" spc="-4" dirty="0">
                <a:solidFill>
                  <a:srgbClr val="001F5F"/>
                </a:solidFill>
                <a:latin typeface="Britannic Bold"/>
                <a:cs typeface="Britannic Bold"/>
              </a:rPr>
              <a:t>University of</a:t>
            </a:r>
            <a:r>
              <a:rPr sz="1400" spc="-22" dirty="0">
                <a:solidFill>
                  <a:srgbClr val="001F5F"/>
                </a:solidFill>
                <a:latin typeface="Britannic Bold"/>
                <a:cs typeface="Britannic Bold"/>
              </a:rPr>
              <a:t> </a:t>
            </a:r>
            <a:r>
              <a:rPr sz="1400" spc="-4" dirty="0">
                <a:solidFill>
                  <a:srgbClr val="001F5F"/>
                </a:solidFill>
                <a:latin typeface="Britannic Bold"/>
                <a:cs typeface="Britannic Bold"/>
              </a:rPr>
              <a:t>Basrah</a:t>
            </a:r>
            <a:endParaRPr sz="1400">
              <a:solidFill>
                <a:prstClr val="black"/>
              </a:solidFill>
              <a:latin typeface="Britannic Bold"/>
              <a:cs typeface="Britannic Bold"/>
            </a:endParaRPr>
          </a:p>
          <a:p>
            <a:pPr algn="ctr" defTabSz="820487">
              <a:lnSpc>
                <a:spcPts val="1660"/>
              </a:lnSpc>
            </a:pPr>
            <a:r>
              <a:rPr sz="1400" spc="-4" dirty="0">
                <a:solidFill>
                  <a:srgbClr val="001F5F"/>
                </a:solidFill>
                <a:latin typeface="Britannic Bold"/>
                <a:cs typeface="Britannic Bold"/>
              </a:rPr>
              <a:t>Al-Zahraa </a:t>
            </a:r>
            <a:r>
              <a:rPr sz="1400" dirty="0">
                <a:solidFill>
                  <a:srgbClr val="001F5F"/>
                </a:solidFill>
                <a:latin typeface="Britannic Bold"/>
                <a:cs typeface="Britannic Bold"/>
              </a:rPr>
              <a:t>Medical</a:t>
            </a:r>
            <a:r>
              <a:rPr sz="1400" spc="-63" dirty="0">
                <a:solidFill>
                  <a:srgbClr val="001F5F"/>
                </a:solidFill>
                <a:latin typeface="Britannic Bold"/>
                <a:cs typeface="Britannic Bold"/>
              </a:rPr>
              <a:t> </a:t>
            </a:r>
            <a:r>
              <a:rPr sz="1400" spc="-4" dirty="0">
                <a:solidFill>
                  <a:srgbClr val="001F5F"/>
                </a:solidFill>
                <a:latin typeface="Britannic Bold"/>
                <a:cs typeface="Britannic Bold"/>
              </a:rPr>
              <a:t>College</a:t>
            </a:r>
            <a:endParaRPr sz="1400">
              <a:solidFill>
                <a:prstClr val="black"/>
              </a:solidFill>
              <a:latin typeface="Britannic Bold"/>
              <a:cs typeface="Britannic Bold"/>
            </a:endParaRPr>
          </a:p>
        </p:txBody>
      </p:sp>
      <p:sp>
        <p:nvSpPr>
          <p:cNvPr id="6" name="object 6"/>
          <p:cNvSpPr/>
          <p:nvPr/>
        </p:nvSpPr>
        <p:spPr>
          <a:xfrm>
            <a:off x="4021815" y="41409"/>
            <a:ext cx="727522" cy="627050"/>
          </a:xfrm>
          <a:prstGeom prst="rect">
            <a:avLst/>
          </a:prstGeom>
          <a:blipFill>
            <a:blip r:embed="rId5" cstate="print"/>
            <a:stretch>
              <a:fillRect/>
            </a:stretch>
          </a:blipFill>
        </p:spPr>
        <p:txBody>
          <a:bodyPr wrap="square" lIns="0" tIns="0" rIns="0" bIns="0" rtlCol="0"/>
          <a:lstStyle/>
          <a:p>
            <a:pPr defTabSz="820487"/>
            <a:endParaRPr>
              <a:solidFill>
                <a:prstClr val="black"/>
              </a:solidFill>
            </a:endParaRPr>
          </a:p>
        </p:txBody>
      </p:sp>
      <p:sp>
        <p:nvSpPr>
          <p:cNvPr id="7" name="object 7"/>
          <p:cNvSpPr/>
          <p:nvPr/>
        </p:nvSpPr>
        <p:spPr>
          <a:xfrm>
            <a:off x="4779818" y="6724"/>
            <a:ext cx="4356100" cy="663388"/>
          </a:xfrm>
          <a:custGeom>
            <a:avLst/>
            <a:gdLst/>
            <a:ahLst/>
            <a:cxnLst/>
            <a:rect l="l" t="t" r="r" b="b"/>
            <a:pathLst>
              <a:path w="4791709" h="751840">
                <a:moveTo>
                  <a:pt x="0" y="751331"/>
                </a:moveTo>
                <a:lnTo>
                  <a:pt x="4791456" y="751331"/>
                </a:lnTo>
                <a:lnTo>
                  <a:pt x="4791456" y="0"/>
                </a:lnTo>
                <a:lnTo>
                  <a:pt x="0" y="0"/>
                </a:lnTo>
                <a:lnTo>
                  <a:pt x="0" y="751331"/>
                </a:lnTo>
                <a:close/>
              </a:path>
            </a:pathLst>
          </a:custGeom>
          <a:solidFill>
            <a:srgbClr val="D94587"/>
          </a:solidFill>
        </p:spPr>
        <p:txBody>
          <a:bodyPr wrap="square" lIns="0" tIns="0" rIns="0" bIns="0" rtlCol="0"/>
          <a:lstStyle/>
          <a:p>
            <a:pPr defTabSz="820487"/>
            <a:endParaRPr>
              <a:solidFill>
                <a:prstClr val="black"/>
              </a:solidFill>
            </a:endParaRPr>
          </a:p>
        </p:txBody>
      </p:sp>
      <p:sp>
        <p:nvSpPr>
          <p:cNvPr id="8" name="object 8"/>
          <p:cNvSpPr txBox="1"/>
          <p:nvPr/>
        </p:nvSpPr>
        <p:spPr>
          <a:xfrm>
            <a:off x="5788777" y="19722"/>
            <a:ext cx="2336223" cy="443167"/>
          </a:xfrm>
          <a:prstGeom prst="rect">
            <a:avLst/>
          </a:prstGeom>
        </p:spPr>
        <p:txBody>
          <a:bodyPr vert="horz" wrap="square" lIns="0" tIns="32477" rIns="0" bIns="0" rtlCol="0">
            <a:spAutoFit/>
          </a:bodyPr>
          <a:lstStyle/>
          <a:p>
            <a:pPr marL="203981" marR="4559" indent="-193156" defTabSz="820487">
              <a:lnSpc>
                <a:spcPts val="1579"/>
              </a:lnSpc>
              <a:spcBef>
                <a:spcPts val="256"/>
              </a:spcBef>
            </a:pPr>
            <a:r>
              <a:rPr sz="1400" spc="-4" dirty="0">
                <a:solidFill>
                  <a:srgbClr val="001F5F"/>
                </a:solidFill>
                <a:latin typeface="Britannic Bold"/>
                <a:cs typeface="Britannic Bold"/>
              </a:rPr>
              <a:t>Ministry of </a:t>
            </a:r>
            <a:r>
              <a:rPr sz="1400" dirty="0">
                <a:solidFill>
                  <a:srgbClr val="001F5F"/>
                </a:solidFill>
                <a:latin typeface="Britannic Bold"/>
                <a:cs typeface="Britannic Bold"/>
              </a:rPr>
              <a:t>higher</a:t>
            </a:r>
            <a:r>
              <a:rPr sz="1400" spc="-49" dirty="0">
                <a:solidFill>
                  <a:srgbClr val="001F5F"/>
                </a:solidFill>
                <a:latin typeface="Britannic Bold"/>
                <a:cs typeface="Britannic Bold"/>
              </a:rPr>
              <a:t> </a:t>
            </a:r>
            <a:r>
              <a:rPr sz="1400" spc="-4" dirty="0">
                <a:solidFill>
                  <a:srgbClr val="001F5F"/>
                </a:solidFill>
                <a:latin typeface="Britannic Bold"/>
                <a:cs typeface="Britannic Bold"/>
              </a:rPr>
              <a:t>Education  </a:t>
            </a:r>
            <a:r>
              <a:rPr sz="1400" spc="-9" dirty="0">
                <a:solidFill>
                  <a:srgbClr val="001F5F"/>
                </a:solidFill>
                <a:latin typeface="Britannic Bold"/>
                <a:cs typeface="Britannic Bold"/>
              </a:rPr>
              <a:t>and </a:t>
            </a:r>
            <a:r>
              <a:rPr sz="1400" spc="-4" dirty="0">
                <a:solidFill>
                  <a:srgbClr val="001F5F"/>
                </a:solidFill>
                <a:latin typeface="Britannic Bold"/>
                <a:cs typeface="Britannic Bold"/>
              </a:rPr>
              <a:t>Scientific</a:t>
            </a:r>
            <a:r>
              <a:rPr sz="1400" spc="-13" dirty="0">
                <a:solidFill>
                  <a:srgbClr val="001F5F"/>
                </a:solidFill>
                <a:latin typeface="Britannic Bold"/>
                <a:cs typeface="Britannic Bold"/>
              </a:rPr>
              <a:t> </a:t>
            </a:r>
            <a:r>
              <a:rPr sz="1400" spc="-4" dirty="0">
                <a:solidFill>
                  <a:srgbClr val="001F5F"/>
                </a:solidFill>
                <a:latin typeface="Britannic Bold"/>
                <a:cs typeface="Britannic Bold"/>
              </a:rPr>
              <a:t>Research</a:t>
            </a:r>
            <a:endParaRPr sz="1400">
              <a:solidFill>
                <a:prstClr val="black"/>
              </a:solidFill>
              <a:latin typeface="Britannic Bold"/>
              <a:cs typeface="Britannic Bold"/>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75" y="5438461"/>
            <a:ext cx="458566" cy="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975" y="6064548"/>
            <a:ext cx="493568" cy="3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8035636" y="5856059"/>
            <a:ext cx="831273" cy="636849"/>
          </a:xfrm>
          <a:prstGeom prst="rect">
            <a:avLst/>
          </a:prstGeom>
          <a:noFill/>
        </p:spPr>
        <p:txBody>
          <a:bodyPr wrap="square" lIns="82048" tIns="41025" rIns="82048" bIns="41025" rtlCol="0">
            <a:spAutoFit/>
          </a:bodyPr>
          <a:lstStyle/>
          <a:p>
            <a:pPr defTabSz="820487"/>
            <a:r>
              <a:rPr lang="en-US" dirty="0" err="1">
                <a:solidFill>
                  <a:prstClr val="black"/>
                </a:solidFill>
              </a:rPr>
              <a:t>Modlle</a:t>
            </a:r>
            <a:r>
              <a:rPr lang="en-US" dirty="0">
                <a:solidFill>
                  <a:prstClr val="black"/>
                </a:solidFill>
              </a:rPr>
              <a:t> logo</a:t>
            </a:r>
          </a:p>
        </p:txBody>
      </p:sp>
      <p:sp>
        <p:nvSpPr>
          <p:cNvPr id="11" name="Title 1"/>
          <p:cNvSpPr txBox="1">
            <a:spLocks/>
          </p:cNvSpPr>
          <p:nvPr/>
        </p:nvSpPr>
        <p:spPr>
          <a:xfrm>
            <a:off x="381486" y="838200"/>
            <a:ext cx="8229600" cy="1199274"/>
          </a:xfrm>
          <a:prstGeom prst="rect">
            <a:avLst/>
          </a:prstGeom>
        </p:spPr>
        <p:txBody>
          <a:bodyPr>
            <a:normAutofit fontScale="90000" lnSpcReduction="10000"/>
          </a:bodyPr>
          <a:lstStyle>
            <a:lvl1pPr algn="ctr" defTabSz="914293"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lumMod val="95000"/>
                    <a:lumOff val="5000"/>
                  </a:schemeClr>
                </a:solidFill>
                <a:latin typeface="Arial Black" panose="020B0A04020102020204" pitchFamily="34" charset="0"/>
              </a:rPr>
              <a:t>How Do Anesthetics Work (Pharmacology of GA)(LO4)</a:t>
            </a:r>
            <a:endParaRPr lang="ar-IQ" dirty="0">
              <a:solidFill>
                <a:schemeClr val="bg1">
                  <a:lumMod val="95000"/>
                  <a:lumOff val="5000"/>
                </a:schemeClr>
              </a:solidFill>
              <a:latin typeface="Arial Black" panose="020B0A04020102020204" pitchFamily="34" charset="0"/>
            </a:endParaRPr>
          </a:p>
        </p:txBody>
      </p:sp>
      <p:sp>
        <p:nvSpPr>
          <p:cNvPr id="13" name="Content Placeholder 2"/>
          <p:cNvSpPr txBox="1">
            <a:spLocks/>
          </p:cNvSpPr>
          <p:nvPr/>
        </p:nvSpPr>
        <p:spPr>
          <a:xfrm>
            <a:off x="457200" y="2103438"/>
            <a:ext cx="8229600" cy="4525963"/>
          </a:xfrm>
          <a:prstGeom prst="rect">
            <a:avLst/>
          </a:prstGeom>
        </p:spPr>
        <p:txBody>
          <a:bodyPr>
            <a:normAutofit fontScale="92500" lnSpcReduction="10000"/>
          </a:bodyPr>
          <a:lst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By acting in CNS at different anatomical and mixed sites by interrupting nerve signals in pt. brain and body ,and so prevent brain from processing pain and remembering what happen during surgery e.g.(immobilization by action on spinal cord and unconsciousness by action on thalamus ) </a:t>
            </a:r>
          </a:p>
          <a:p>
            <a:r>
              <a:rPr lang="en-US" u="sng" dirty="0" smtClean="0">
                <a:solidFill>
                  <a:schemeClr val="bg1">
                    <a:lumMod val="95000"/>
                    <a:lumOff val="5000"/>
                  </a:schemeClr>
                </a:solidFill>
                <a:latin typeface="Times New Roman" panose="02020603050405020304" pitchFamily="18" charset="0"/>
                <a:cs typeface="Times New Roman" panose="02020603050405020304" pitchFamily="18" charset="0"/>
              </a:rPr>
              <a:t>By TWO </a:t>
            </a:r>
            <a:r>
              <a:rPr lang="en-US" u="sng" dirty="0" err="1" smtClean="0">
                <a:solidFill>
                  <a:schemeClr val="bg1">
                    <a:lumMod val="95000"/>
                    <a:lumOff val="5000"/>
                  </a:schemeClr>
                </a:solidFill>
                <a:latin typeface="Times New Roman" panose="02020603050405020304" pitchFamily="18" charset="0"/>
                <a:cs typeface="Times New Roman" panose="02020603050405020304" pitchFamily="18" charset="0"/>
              </a:rPr>
              <a:t>Mechs</a:t>
            </a:r>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.(work through Ligand Gated Ion Channels LGICs)</a:t>
            </a:r>
          </a:p>
          <a:p>
            <a:r>
              <a:rPr lang="en-US" dirty="0" smtClean="0">
                <a:solidFill>
                  <a:schemeClr val="bg1">
                    <a:lumMod val="95000"/>
                    <a:lumOff val="5000"/>
                  </a:schemeClr>
                </a:solidFill>
                <a:latin typeface="Times New Roman" panose="02020603050405020304" pitchFamily="18" charset="0"/>
                <a:cs typeface="Times New Roman" panose="02020603050405020304" pitchFamily="18" charset="0"/>
              </a:rPr>
              <a:t>            </a:t>
            </a:r>
            <a:endParaRPr lang="ar-IQ" dirty="0">
              <a:solidFill>
                <a:schemeClr val="bg1">
                  <a:lumMod val="95000"/>
                  <a:lumOff val="5000"/>
                </a:schemeClr>
              </a:solidFill>
              <a:latin typeface="Times New Roman" panose="02020603050405020304" pitchFamily="18"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solidFill>
                  <a:schemeClr val="bg1"/>
                </a:solidFill>
              </a:rPr>
              <a:pPr/>
              <a:t>9</a:t>
            </a:fld>
            <a:endParaRPr lang="en-US" dirty="0">
              <a:solidFill>
                <a:schemeClr val="bg1"/>
              </a:solidFill>
            </a:endParaRPr>
          </a:p>
        </p:txBody>
      </p:sp>
      <p:pic>
        <p:nvPicPr>
          <p:cNvPr id="3" name="صو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2548914"/>
      </p:ext>
    </p:extLst>
  </p:cSld>
  <p:clrMapOvr>
    <a:masterClrMapping/>
  </p:clrMapOvr>
  <mc:AlternateContent xmlns:mc="http://schemas.openxmlformats.org/markup-compatibility/2006">
    <mc:Choice xmlns:p14="http://schemas.microsoft.com/office/powerpoint/2010/main" Requires="p14">
      <p:transition spd="slow" p14:dur="2000" advTm="46816"/>
    </mc:Choice>
    <mc:Fallback>
      <p:transition spd="slow" advTm="4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7"/>
</p:tagLst>
</file>

<file path=ppt/tags/tag10.xml><?xml version="1.0" encoding="utf-8"?>
<p:tagLst xmlns:a="http://schemas.openxmlformats.org/drawingml/2006/main" xmlns:r="http://schemas.openxmlformats.org/officeDocument/2006/relationships" xmlns:p="http://schemas.openxmlformats.org/presentationml/2006/main">
  <p:tag name="TIMING" val="|1.9"/>
</p:tagLst>
</file>

<file path=ppt/tags/tag11.xml><?xml version="1.0" encoding="utf-8"?>
<p:tagLst xmlns:a="http://schemas.openxmlformats.org/drawingml/2006/main" xmlns:r="http://schemas.openxmlformats.org/officeDocument/2006/relationships" xmlns:p="http://schemas.openxmlformats.org/presentationml/2006/main">
  <p:tag name="TIMING" val="|0.6|8.2"/>
</p:tagLst>
</file>

<file path=ppt/tags/tag12.xml><?xml version="1.0" encoding="utf-8"?>
<p:tagLst xmlns:a="http://schemas.openxmlformats.org/drawingml/2006/main" xmlns:r="http://schemas.openxmlformats.org/officeDocument/2006/relationships" xmlns:p="http://schemas.openxmlformats.org/presentationml/2006/main">
  <p:tag name="TIMING" val="|0.5|1"/>
</p:tagLst>
</file>

<file path=ppt/tags/tag13.xml><?xml version="1.0" encoding="utf-8"?>
<p:tagLst xmlns:a="http://schemas.openxmlformats.org/drawingml/2006/main" xmlns:r="http://schemas.openxmlformats.org/officeDocument/2006/relationships" xmlns:p="http://schemas.openxmlformats.org/presentationml/2006/main">
  <p:tag name="TIMING" val="|0.5|1.2"/>
</p:tagLst>
</file>

<file path=ppt/tags/tag14.xml><?xml version="1.0" encoding="utf-8"?>
<p:tagLst xmlns:a="http://schemas.openxmlformats.org/drawingml/2006/main" xmlns:r="http://schemas.openxmlformats.org/officeDocument/2006/relationships" xmlns:p="http://schemas.openxmlformats.org/presentationml/2006/main">
  <p:tag name="TIMING" val="|1.4|0.8"/>
</p:tagLst>
</file>

<file path=ppt/tags/tag15.xml><?xml version="1.0" encoding="utf-8"?>
<p:tagLst xmlns:a="http://schemas.openxmlformats.org/drawingml/2006/main" xmlns:r="http://schemas.openxmlformats.org/officeDocument/2006/relationships" xmlns:p="http://schemas.openxmlformats.org/presentationml/2006/main">
  <p:tag name="TIMING" val="|0.7|10.3"/>
</p:tagLst>
</file>

<file path=ppt/tags/tag16.xml><?xml version="1.0" encoding="utf-8"?>
<p:tagLst xmlns:a="http://schemas.openxmlformats.org/drawingml/2006/main" xmlns:r="http://schemas.openxmlformats.org/officeDocument/2006/relationships" xmlns:p="http://schemas.openxmlformats.org/presentationml/2006/main">
  <p:tag name="TIMING" val="|1.8|3.4"/>
</p:tagLst>
</file>

<file path=ppt/tags/tag17.xml><?xml version="1.0" encoding="utf-8"?>
<p:tagLst xmlns:a="http://schemas.openxmlformats.org/drawingml/2006/main" xmlns:r="http://schemas.openxmlformats.org/officeDocument/2006/relationships" xmlns:p="http://schemas.openxmlformats.org/presentationml/2006/main">
  <p:tag name="TIMING" val="|105.3|0.7"/>
</p:tagLst>
</file>

<file path=ppt/tags/tag18.xml><?xml version="1.0" encoding="utf-8"?>
<p:tagLst xmlns:a="http://schemas.openxmlformats.org/drawingml/2006/main" xmlns:r="http://schemas.openxmlformats.org/officeDocument/2006/relationships" xmlns:p="http://schemas.openxmlformats.org/presentationml/2006/main">
  <p:tag name="TIMING" val="|1.2|7.6"/>
</p:tagLst>
</file>

<file path=ppt/tags/tag19.xml><?xml version="1.0" encoding="utf-8"?>
<p:tagLst xmlns:a="http://schemas.openxmlformats.org/drawingml/2006/main" xmlns:r="http://schemas.openxmlformats.org/officeDocument/2006/relationships" xmlns:p="http://schemas.openxmlformats.org/presentationml/2006/main">
  <p:tag name="TIMING" val="|0.8|13.4|66.2|3.3"/>
</p:tagLst>
</file>

<file path=ppt/tags/tag2.xml><?xml version="1.0" encoding="utf-8"?>
<p:tagLst xmlns:a="http://schemas.openxmlformats.org/drawingml/2006/main" xmlns:r="http://schemas.openxmlformats.org/officeDocument/2006/relationships" xmlns:p="http://schemas.openxmlformats.org/presentationml/2006/main">
  <p:tag name="TIMING" val="|0.8|3.5|0.9|3.3"/>
</p:tagLst>
</file>

<file path=ppt/tags/tag20.xml><?xml version="1.0" encoding="utf-8"?>
<p:tagLst xmlns:a="http://schemas.openxmlformats.org/drawingml/2006/main" xmlns:r="http://schemas.openxmlformats.org/officeDocument/2006/relationships" xmlns:p="http://schemas.openxmlformats.org/presentationml/2006/main">
  <p:tag name="TIMING" val="|0.6|0.7"/>
</p:tagLst>
</file>

<file path=ppt/tags/tag3.xml><?xml version="1.0" encoding="utf-8"?>
<p:tagLst xmlns:a="http://schemas.openxmlformats.org/drawingml/2006/main" xmlns:r="http://schemas.openxmlformats.org/officeDocument/2006/relationships" xmlns:p="http://schemas.openxmlformats.org/presentationml/2006/main">
  <p:tag name="TIMING" val="|0.4|2|8.9"/>
</p:tagLst>
</file>

<file path=ppt/tags/tag4.xml><?xml version="1.0" encoding="utf-8"?>
<p:tagLst xmlns:a="http://schemas.openxmlformats.org/drawingml/2006/main" xmlns:r="http://schemas.openxmlformats.org/officeDocument/2006/relationships" xmlns:p="http://schemas.openxmlformats.org/presentationml/2006/main">
  <p:tag name="TIMING" val="|1.8|1.1|32.5"/>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0.7|5.7"/>
</p:tagLst>
</file>

<file path=ppt/tags/tag8.xml><?xml version="1.0" encoding="utf-8"?>
<p:tagLst xmlns:a="http://schemas.openxmlformats.org/drawingml/2006/main" xmlns:r="http://schemas.openxmlformats.org/officeDocument/2006/relationships" xmlns:p="http://schemas.openxmlformats.org/presentationml/2006/main">
  <p:tag name="TIMING" val="|1.6|7.4"/>
</p:tagLst>
</file>

<file path=ppt/tags/tag9.xml><?xml version="1.0" encoding="utf-8"?>
<p:tagLst xmlns:a="http://schemas.openxmlformats.org/drawingml/2006/main" xmlns:r="http://schemas.openxmlformats.org/officeDocument/2006/relationships" xmlns:p="http://schemas.openxmlformats.org/presentationml/2006/main">
  <p:tag name="TIMING" val="|0.5|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1945</Words>
  <Application>Microsoft Office PowerPoint</Application>
  <PresentationFormat>عرض على الشاشة (4:3)</PresentationFormat>
  <Paragraphs>277</Paragraphs>
  <Slides>24</Slides>
  <Notes>3</Notes>
  <HiddenSlides>0</HiddenSlides>
  <MMClips>24</MMClips>
  <ScaleCrop>false</ScaleCrop>
  <HeadingPairs>
    <vt:vector size="6" baseType="variant">
      <vt:variant>
        <vt:lpstr>الخطوط المستخدمة</vt:lpstr>
      </vt:variant>
      <vt:variant>
        <vt:i4>8</vt:i4>
      </vt:variant>
      <vt:variant>
        <vt:lpstr>نسق</vt:lpstr>
      </vt:variant>
      <vt:variant>
        <vt:i4>2</vt:i4>
      </vt:variant>
      <vt:variant>
        <vt:lpstr>عناوين الشرائح</vt:lpstr>
      </vt:variant>
      <vt:variant>
        <vt:i4>24</vt:i4>
      </vt:variant>
    </vt:vector>
  </HeadingPairs>
  <TitlesOfParts>
    <vt:vector size="34" baseType="lpstr">
      <vt:lpstr>Arial</vt:lpstr>
      <vt:lpstr>Arial Black</vt:lpstr>
      <vt:lpstr>Arial Narrow</vt:lpstr>
      <vt:lpstr>Bahnschrift Condensed</vt:lpstr>
      <vt:lpstr>Britannic Bold</vt:lpstr>
      <vt:lpstr>Calibri</vt:lpstr>
      <vt:lpstr>Calibri Light</vt:lpstr>
      <vt:lpstr>Times New Roman</vt:lpstr>
      <vt:lpstr>Office Theme</vt:lpstr>
      <vt:lpstr>1_Office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anasthetics</dc:title>
  <dc:creator>كريم الحيدري</dc:creator>
  <cp:lastModifiedBy>Maher</cp:lastModifiedBy>
  <cp:revision>109</cp:revision>
  <dcterms:created xsi:type="dcterms:W3CDTF">2006-08-16T00:00:00Z</dcterms:created>
  <dcterms:modified xsi:type="dcterms:W3CDTF">2020-05-10T21:12:45Z</dcterms:modified>
</cp:coreProperties>
</file>